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0" r:id="rId6"/>
    <p:sldId id="261" r:id="rId7"/>
    <p:sldId id="289" r:id="rId8"/>
    <p:sldId id="290" r:id="rId9"/>
    <p:sldId id="262" r:id="rId10"/>
    <p:sldId id="263" r:id="rId11"/>
    <p:sldId id="268" r:id="rId12"/>
    <p:sldId id="291" r:id="rId13"/>
    <p:sldId id="264" r:id="rId14"/>
    <p:sldId id="265" r:id="rId15"/>
    <p:sldId id="266" r:id="rId16"/>
    <p:sldId id="292" r:id="rId17"/>
    <p:sldId id="293" r:id="rId18"/>
    <p:sldId id="295" r:id="rId19"/>
    <p:sldId id="296" r:id="rId20"/>
    <p:sldId id="297" r:id="rId21"/>
    <p:sldId id="305" r:id="rId22"/>
    <p:sldId id="304" r:id="rId23"/>
    <p:sldId id="298" r:id="rId24"/>
    <p:sldId id="299" r:id="rId25"/>
    <p:sldId id="300" r:id="rId26"/>
    <p:sldId id="301" r:id="rId27"/>
    <p:sldId id="302" r:id="rId28"/>
    <p:sldId id="303" r:id="rId29"/>
    <p:sldId id="294" r:id="rId30"/>
    <p:sldId id="267" r:id="rId31"/>
    <p:sldId id="269" r:id="rId32"/>
    <p:sldId id="270" r:id="rId33"/>
    <p:sldId id="271" r:id="rId34"/>
    <p:sldId id="272" r:id="rId35"/>
    <p:sldId id="27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E7C47-D521-453E-A1DE-B14F1B2B3D4F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9B7D5-360C-463B-AC2D-0A23512551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1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F92CD-4D66-4621-9ED9-119B690162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0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F92CD-4D66-4621-9ED9-119B690162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8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F92CD-4D66-4621-9ED9-119B690162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8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4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2D9A-2009-4CC1-A27B-4E0A2996CF5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90CA-2847-42DA-B32C-003EFC32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6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0692" y="1122363"/>
            <a:ext cx="509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Обществознание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 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6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8371" y="338624"/>
            <a:ext cx="933647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столкновение противоположных интересов, взглядов, стремлений, серьёзное разногласие, острый спор, приводящий к борьбе.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9968" y="2316163"/>
            <a:ext cx="907366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Межличностный конфликт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всегда столкновение нескольких участников (от 2 и более), каждый их которых отстаивает свою позицию, выступая против интересов, мнений остальных участников события.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r="19598"/>
          <a:stretch/>
        </p:blipFill>
        <p:spPr>
          <a:xfrm>
            <a:off x="180901" y="2270126"/>
            <a:ext cx="2539067" cy="24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527" y="789515"/>
            <a:ext cx="8215745" cy="144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рассмотрите схему на с. 133 учебника.</a:t>
            </a:r>
            <a:endParaRPr lang="ru-RU" sz="24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изображено на схеме?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453159"/>
            <a:ext cx="2762109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" y="9281"/>
            <a:ext cx="12192000" cy="6858000"/>
          </a:xfrm>
          <a:prstGeom prst="rect">
            <a:avLst/>
          </a:prstGeom>
        </p:spPr>
      </p:pic>
      <p:pic>
        <p:nvPicPr>
          <p:cNvPr id="18" name="Picture 2" descr="http://900igr.net/datai/obschestvoznanie/Priroda-obschestvo-chelovek/0045-021-Osnova-mezhlichnostnykh-otnoshenij-CHUVST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07" y="3048625"/>
            <a:ext cx="27749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9"/>
          <p:cNvSpPr>
            <a:spLocks noGrp="1"/>
          </p:cNvSpPr>
          <p:nvPr>
            <p:ph type="title"/>
          </p:nvPr>
        </p:nvSpPr>
        <p:spPr>
          <a:xfrm>
            <a:off x="1796510" y="116632"/>
            <a:ext cx="8640960" cy="72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Этапы конфликта</a:t>
            </a:r>
          </a:p>
        </p:txBody>
      </p:sp>
      <p:grpSp>
        <p:nvGrpSpPr>
          <p:cNvPr id="9" name="Группа 3"/>
          <p:cNvGrpSpPr>
            <a:grpSpLocks/>
          </p:cNvGrpSpPr>
          <p:nvPr/>
        </p:nvGrpSpPr>
        <p:grpSpPr bwMode="auto">
          <a:xfrm>
            <a:off x="399510" y="143669"/>
            <a:ext cx="969963" cy="1241425"/>
            <a:chOff x="-19448" y="332656"/>
            <a:chExt cx="1783136" cy="1999120"/>
          </a:xfrm>
        </p:grpSpPr>
        <p:sp>
          <p:nvSpPr>
            <p:cNvPr id="11" name="Овал 10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10778015" y="336550"/>
            <a:ext cx="957262" cy="1223963"/>
            <a:chOff x="7452320" y="-8901"/>
            <a:chExt cx="1691681" cy="2645813"/>
          </a:xfrm>
        </p:grpSpPr>
        <p:sp>
          <p:nvSpPr>
            <p:cNvPr id="16" name="Овал 15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1263558" y="4365104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Возникновение конфликтной ситуации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13944" y="3897250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Осознание конфликта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36105" y="3359212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Проявление конфликтного поведения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00013" y="2625385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Углубление конфликта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27815" y="1860438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Разрешение конфликта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90442" y="110379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В своём развитии конфликт обычно проходит </a:t>
            </a:r>
            <a:r>
              <a:rPr lang="ru-RU" alt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пять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последовательных ступеней.</a:t>
            </a:r>
          </a:p>
        </p:txBody>
      </p:sp>
    </p:spTree>
    <p:extLst>
      <p:ext uri="{BB962C8B-B14F-4D97-AF65-F5344CB8AC3E}">
        <p14:creationId xmlns:p14="http://schemas.microsoft.com/office/powerpoint/2010/main" val="38435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190" y="168256"/>
            <a:ext cx="7550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что может стать причиной  конфликта?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08" y="168256"/>
            <a:ext cx="1993592" cy="28524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1049" y="151979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еще существуют причины конфликта вы назовете, прочитав текст на с. 133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6078" y="191850"/>
            <a:ext cx="370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конфликта: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491" y="807145"/>
            <a:ext cx="8276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желания и интересы, 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смысловые барьеры в общении,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различия в положении в обществе, 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Эмоциональный барьер, </a:t>
            </a:r>
          </a:p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различные представления о правилах и нормах поведения (моральный барьер)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56" y="1348838"/>
            <a:ext cx="3716714" cy="247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0946" y="199163"/>
            <a:ext cx="364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Физкультминутка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8" r="28519"/>
          <a:stretch/>
        </p:blipFill>
        <p:spPr>
          <a:xfrm>
            <a:off x="9005454" y="259633"/>
            <a:ext cx="2632364" cy="3132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5457" r="10210" b="11871"/>
          <a:stretch/>
        </p:blipFill>
        <p:spPr>
          <a:xfrm>
            <a:off x="1136073" y="997100"/>
            <a:ext cx="5929745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976" y="3816314"/>
            <a:ext cx="4000496" cy="857256"/>
          </a:xfrm>
        </p:spPr>
        <p:txBody>
          <a:bodyPr>
            <a:no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А.С.Пушкин “Сказка о золотой рыбке”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73781" y="214290"/>
            <a:ext cx="6982691" cy="3602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Воротился старик ко старухе,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 ей великое чудо…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сегодня поймал, было рыбку,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Золотую рыбку, непростую…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посмел я взять с неё выкуп,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пустил ее в синее море».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Старика старуха забранила: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“Дурачина, ты, простофиля,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сумел ты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взять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выкупа с рыбки…”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&amp;Scy;&amp;kcy;&amp;acy;&amp;zcy;&amp;kcy;&amp;acy; &amp;ocy; &amp;rcy;&amp;ycy;&amp;bcy;&amp;acy;&amp;kcy;&amp;iecy; &amp;icy; &amp;rcy;&amp;ycy;&amp;bcy;&amp;kcy;&amp;iecy; - &amp;Kcy;&amp;acy;&amp;rcy;&amp;tcy;&amp;icy;&amp;ncy;&amp;kcy;&amp;acy; 12257/24"/>
          <p:cNvPicPr>
            <a:picLocks noChangeAspect="1" noChangeArrowheads="1"/>
          </p:cNvPicPr>
          <p:nvPr/>
        </p:nvPicPr>
        <p:blipFill rotWithShape="1">
          <a:blip r:embed="rId3"/>
          <a:srcRect t="21358"/>
          <a:stretch/>
        </p:blipFill>
        <p:spPr bwMode="auto">
          <a:xfrm>
            <a:off x="249773" y="1424089"/>
            <a:ext cx="4143404" cy="244385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49773" y="4134961"/>
            <a:ext cx="4361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ЭМОЦИОНАЛЬНОЕ СОСТОЯНИЕ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307" y="-7383"/>
            <a:ext cx="4286280" cy="1054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Причина конфликта?</a:t>
            </a:r>
          </a:p>
        </p:txBody>
      </p:sp>
      <p:sp>
        <p:nvSpPr>
          <p:cNvPr id="8" name="Овал 7"/>
          <p:cNvSpPr/>
          <p:nvPr/>
        </p:nvSpPr>
        <p:spPr>
          <a:xfrm>
            <a:off x="145010" y="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Narrow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20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065" y="3807831"/>
            <a:ext cx="5616624" cy="1555796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1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представления о правилах или нормах поведения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4536" y="285729"/>
            <a:ext cx="6795682" cy="28038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“Жил-был старик. У него было три сына: двое умных, третий – Емеля, прозвали его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дурачком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Те братья работают, а Емеля лежит целый день на печке, знать ничего не хочет…”</a:t>
            </a:r>
          </a:p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</a:t>
            </a:r>
          </a:p>
        </p:txBody>
      </p:sp>
      <p:pic>
        <p:nvPicPr>
          <p:cNvPr id="20482" name="Picture 2" descr="&amp;Pcy;&amp;ocy; &amp;shchcy;&amp;ucy;&amp;chcy;&amp;softcy;&amp;iecy;&amp;mcy;&amp;ucy; &amp;vcy;&amp;iecy;&amp;lcy;&amp;iecy;&amp;ncy;&amp;icy;&amp;yucy;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81" y="1226962"/>
            <a:ext cx="3514275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9390" y="80501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Причина конфликта?</a:t>
            </a:r>
          </a:p>
        </p:txBody>
      </p:sp>
      <p:sp>
        <p:nvSpPr>
          <p:cNvPr id="6" name="Овал 5"/>
          <p:cNvSpPr/>
          <p:nvPr/>
        </p:nvSpPr>
        <p:spPr>
          <a:xfrm>
            <a:off x="145010" y="44154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Narrow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30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0940" y="3061856"/>
            <a:ext cx="5510986" cy="132217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Различия, связанные с положением в обществе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2753" y="770017"/>
            <a:ext cx="5434010" cy="206174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 Вот лиса попросилась к зайчику переночевать, да его из избёнки и выгнала…”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Русская народная сказка</a:t>
            </a:r>
          </a:p>
          <a:p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&amp;Zcy;&amp;acy;&amp;yucy;&amp;shcy;&amp;kcy;&amp;icy;&amp;ncy;&amp;acy; &amp;icy;&amp;zcy;&amp;bcy;&amp;ucy;&amp;shcy;&amp;kcy;&amp;acy;. &amp;Kcy;&amp;ncy;&amp;icy;&amp;zhcy;&amp;kcy;&amp;acy;-&amp;pcy;&amp;acy;&amp;ncy;&amp;ocy;&amp;rcy;&amp;acy;&amp;mcy;&amp;kcy;&amp;acy; - &amp;Kcy;&amp;ncy;&amp;icy;&amp;g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02" y="1000109"/>
            <a:ext cx="4132080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0576" y="25346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Причина конфликта?</a:t>
            </a:r>
          </a:p>
        </p:txBody>
      </p:sp>
      <p:sp>
        <p:nvSpPr>
          <p:cNvPr id="6" name="Овал 5"/>
          <p:cNvSpPr/>
          <p:nvPr/>
        </p:nvSpPr>
        <p:spPr>
          <a:xfrm>
            <a:off x="103446" y="25346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Narrow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21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" y="9281"/>
            <a:ext cx="12192000" cy="6858000"/>
          </a:xfrm>
          <a:prstGeom prst="rect">
            <a:avLst/>
          </a:prstGeom>
        </p:spPr>
      </p:pic>
      <p:pic>
        <p:nvPicPr>
          <p:cNvPr id="18" name="Picture 2" descr="http://900igr.net/datai/obschestvoznanie/Priroda-obschestvo-chelovek/0045-021-Osnova-mezhlichnostnykh-otnoshenij-CHUVST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07" y="3048625"/>
            <a:ext cx="27749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9"/>
          <p:cNvSpPr>
            <a:spLocks noGrp="1"/>
          </p:cNvSpPr>
          <p:nvPr>
            <p:ph type="title"/>
          </p:nvPr>
        </p:nvSpPr>
        <p:spPr>
          <a:xfrm>
            <a:off x="1796510" y="116632"/>
            <a:ext cx="8640960" cy="72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Этапы конфликта</a:t>
            </a:r>
          </a:p>
        </p:txBody>
      </p:sp>
      <p:grpSp>
        <p:nvGrpSpPr>
          <p:cNvPr id="9" name="Группа 3"/>
          <p:cNvGrpSpPr>
            <a:grpSpLocks/>
          </p:cNvGrpSpPr>
          <p:nvPr/>
        </p:nvGrpSpPr>
        <p:grpSpPr bwMode="auto">
          <a:xfrm>
            <a:off x="399510" y="143669"/>
            <a:ext cx="969963" cy="1241425"/>
            <a:chOff x="-19448" y="332656"/>
            <a:chExt cx="1783136" cy="1999120"/>
          </a:xfrm>
        </p:grpSpPr>
        <p:sp>
          <p:nvSpPr>
            <p:cNvPr id="11" name="Овал 10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10778015" y="336550"/>
            <a:ext cx="957262" cy="1223963"/>
            <a:chOff x="7452320" y="-8901"/>
            <a:chExt cx="1691681" cy="2645813"/>
          </a:xfrm>
        </p:grpSpPr>
        <p:sp>
          <p:nvSpPr>
            <p:cNvPr id="16" name="Овал 15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1263558" y="4365104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Возникновение конфликтной ситуации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13944" y="3897250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Осознание конфликта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36105" y="3359212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Проявление конфликтного поведения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00013" y="2625385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Углубление конфликта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27815" y="1860438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Разрешение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23458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14" y="894355"/>
            <a:ext cx="4050061" cy="4153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1854" y="706582"/>
            <a:ext cx="606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Видеосюжет из мультфильма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«Зима в Простоквашино» 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9" y="1245191"/>
            <a:ext cx="3707996" cy="3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290" name="Рисунок 2" descr="bd12d7ff0ccd612673dd1a6988158b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" y="107156"/>
            <a:ext cx="392906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024314" y="1857375"/>
            <a:ext cx="285750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74469" y="1405739"/>
            <a:ext cx="500063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7500" y="1119989"/>
            <a:ext cx="5715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2294" name="Группа 8"/>
          <p:cNvGrpSpPr>
            <a:grpSpLocks/>
          </p:cNvGrpSpPr>
          <p:nvPr/>
        </p:nvGrpSpPr>
        <p:grpSpPr bwMode="auto">
          <a:xfrm>
            <a:off x="7696200" y="149154"/>
            <a:ext cx="3429000" cy="1500187"/>
            <a:chOff x="5715008" y="642918"/>
            <a:chExt cx="3428992" cy="1500198"/>
          </a:xfrm>
        </p:grpSpPr>
        <p:sp>
          <p:nvSpPr>
            <p:cNvPr id="7" name="Овал 6"/>
            <p:cNvSpPr/>
            <p:nvPr/>
          </p:nvSpPr>
          <p:spPr>
            <a:xfrm>
              <a:off x="5715008" y="642918"/>
              <a:ext cx="3214680" cy="1500198"/>
            </a:xfrm>
            <a:prstGeom prst="ellipse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299" name="TextBox 7"/>
            <p:cNvSpPr txBox="1">
              <a:spLocks noChangeArrowheads="1"/>
            </p:cNvSpPr>
            <p:nvPr/>
          </p:nvSpPr>
          <p:spPr bwMode="auto">
            <a:xfrm>
              <a:off x="5929322" y="928670"/>
              <a:ext cx="321467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А что же такое </a:t>
              </a:r>
              <a:r>
                <a:rPr lang="ru-RU" altLang="ru-RU" sz="2800" u="sng" dirty="0">
                  <a:solidFill>
                    <a:srgbClr val="FF0000"/>
                  </a:solidFill>
                  <a:latin typeface="Arial" charset="0"/>
                </a:rPr>
                <a:t>инцидент?</a:t>
              </a: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918493" y="2956343"/>
            <a:ext cx="6715125" cy="1714500"/>
            <a:chOff x="1785918" y="4572008"/>
            <a:chExt cx="6715172" cy="171451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85918" y="4572008"/>
              <a:ext cx="6715172" cy="1714512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297" name="TextBox 10"/>
            <p:cNvSpPr txBox="1">
              <a:spLocks noChangeArrowheads="1"/>
            </p:cNvSpPr>
            <p:nvPr/>
          </p:nvSpPr>
          <p:spPr bwMode="auto">
            <a:xfrm>
              <a:off x="2000232" y="4714884"/>
              <a:ext cx="628654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u="sng" dirty="0">
                  <a:solidFill>
                    <a:srgbClr val="FF0000"/>
                  </a:solidFill>
                  <a:latin typeface="Arial" charset="0"/>
                </a:rPr>
                <a:t>Инцидент</a:t>
              </a:r>
              <a:r>
                <a:rPr lang="ru-RU" altLang="ru-RU" sz="2400" dirty="0">
                  <a:latin typeface="Arial" charset="0"/>
                </a:rPr>
                <a:t> – случай, происшествие, недоразумение, служащий для разрешения конфликта.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3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" y="9281"/>
            <a:ext cx="12192000" cy="6858000"/>
          </a:xfrm>
          <a:prstGeom prst="rect">
            <a:avLst/>
          </a:prstGeom>
        </p:spPr>
      </p:pic>
      <p:pic>
        <p:nvPicPr>
          <p:cNvPr id="18" name="Picture 2" descr="http://900igr.net/datai/obschestvoznanie/Priroda-obschestvo-chelovek/0045-021-Osnova-mezhlichnostnykh-otnoshenij-CHUVST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07" y="3048625"/>
            <a:ext cx="27749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9"/>
          <p:cNvSpPr>
            <a:spLocks noGrp="1"/>
          </p:cNvSpPr>
          <p:nvPr>
            <p:ph type="title"/>
          </p:nvPr>
        </p:nvSpPr>
        <p:spPr>
          <a:xfrm>
            <a:off x="1796510" y="116632"/>
            <a:ext cx="8640960" cy="720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Этапы конфликта</a:t>
            </a:r>
          </a:p>
        </p:txBody>
      </p:sp>
      <p:grpSp>
        <p:nvGrpSpPr>
          <p:cNvPr id="9" name="Группа 3"/>
          <p:cNvGrpSpPr>
            <a:grpSpLocks/>
          </p:cNvGrpSpPr>
          <p:nvPr/>
        </p:nvGrpSpPr>
        <p:grpSpPr bwMode="auto">
          <a:xfrm>
            <a:off x="399510" y="143669"/>
            <a:ext cx="969963" cy="1241425"/>
            <a:chOff x="-19448" y="332656"/>
            <a:chExt cx="1783136" cy="1999120"/>
          </a:xfrm>
        </p:grpSpPr>
        <p:sp>
          <p:nvSpPr>
            <p:cNvPr id="11" name="Овал 10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10778015" y="336550"/>
            <a:ext cx="957262" cy="1223963"/>
            <a:chOff x="7452320" y="-8901"/>
            <a:chExt cx="1691681" cy="2645813"/>
          </a:xfrm>
        </p:grpSpPr>
        <p:sp>
          <p:nvSpPr>
            <p:cNvPr id="16" name="Овал 15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1263558" y="4365104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Возникновение конфликтной ситуации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13944" y="3897250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Осознание конфликта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36105" y="3359212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Проявление конфликтного поведения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00013" y="2625385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Углубление конфликта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027815" y="1860438"/>
            <a:ext cx="2207220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Разрешение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19101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2962" y="395785"/>
            <a:ext cx="836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Варианты поведения в конфликтной ситуации.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0288" y="3009331"/>
            <a:ext cx="3280016" cy="12692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сотрудничество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2142" y="1717539"/>
            <a:ext cx="2628337" cy="12692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компромисс</a:t>
            </a:r>
          </a:p>
        </p:txBody>
      </p:sp>
      <p:sp>
        <p:nvSpPr>
          <p:cNvPr id="6" name="Овал 5"/>
          <p:cNvSpPr/>
          <p:nvPr/>
        </p:nvSpPr>
        <p:spPr>
          <a:xfrm>
            <a:off x="8588420" y="3009331"/>
            <a:ext cx="2873139" cy="12692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уступки</a:t>
            </a:r>
          </a:p>
        </p:txBody>
      </p:sp>
      <p:sp>
        <p:nvSpPr>
          <p:cNvPr id="7" name="Овал 6"/>
          <p:cNvSpPr/>
          <p:nvPr/>
        </p:nvSpPr>
        <p:spPr>
          <a:xfrm>
            <a:off x="6096000" y="1712793"/>
            <a:ext cx="2624348" cy="12692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избегание</a:t>
            </a:r>
          </a:p>
        </p:txBody>
      </p:sp>
    </p:spTree>
    <p:extLst>
      <p:ext uri="{BB962C8B-B14F-4D97-AF65-F5344CB8AC3E}">
        <p14:creationId xmlns:p14="http://schemas.microsoft.com/office/powerpoint/2010/main" val="18211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6856" y="142875"/>
            <a:ext cx="6400816" cy="3362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latin typeface="Comic Sans MS" panose="030F0702030302020204" pitchFamily="66" charset="0"/>
              </a:rPr>
              <a:t>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Басня Эзопа.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и вепрь боролись, пытаясь оттолкнуть друг друга от ручья, и вдруг увидели, как рядом с ними на дерево опустился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гриф-падальщик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“Лучше пить вместе из ручья, – решили они, – чем кормить таких, как он”.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76374" y="3648075"/>
            <a:ext cx="4214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СОТРУДНИЧЕСТВО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5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Стратегия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поведения  </a:t>
            </a:r>
          </a:p>
        </p:txBody>
      </p:sp>
      <p:pic>
        <p:nvPicPr>
          <p:cNvPr id="14338" name="Picture 2" descr="http://www.englisharticles.info/wp-content/uploads/2010/11/f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1541693"/>
            <a:ext cx="2714644" cy="3562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2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6465" y="39622"/>
            <a:ext cx="8216329" cy="48137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“Яблоко”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Крик, шум на весь лес. И уже драка начинается. Вот тут-то Медведь и появился. Спорщики обратились к нему:  «Рассуди нас по справедливости. Кому это яблоко присудишь, так тому и быть». И рассказали Медведю всё, как было.  «Вот что, – рассудил Медведь, – все вы правы, и потому каждый из вас должен яблоко получить...».   «Но тут только одно яблоко!» – сказали Ёж, Заяц и Ворона.  «Разделите это яблоко на равные части, и пусть каждый возьмет себе по кусочку».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880" y="39622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Стратегия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поведения 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11636" y="4281854"/>
            <a:ext cx="3500462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компромисс</a:t>
            </a:r>
          </a:p>
        </p:txBody>
      </p:sp>
      <p:pic>
        <p:nvPicPr>
          <p:cNvPr id="15362" name="Picture 2" descr="http://booklya.com.ua/files/books/4057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17" y="1239951"/>
            <a:ext cx="2839111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5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059" y="4375052"/>
            <a:ext cx="3428992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Уклонение от конфликта.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5735" y="357166"/>
            <a:ext cx="7624690" cy="4017886"/>
          </a:xfrm>
        </p:spPr>
        <p:txBody>
          <a:bodyPr>
            <a:noAutofit/>
          </a:bodyPr>
          <a:lstStyle/>
          <a:p>
            <a:r>
              <a:rPr lang="ru-RU" sz="2200" b="1" i="1" dirty="0">
                <a:latin typeface="Comic Sans MS" panose="030F0702030302020204" pitchFamily="66" charset="0"/>
              </a:rPr>
              <a:t>“… Идет дорогой зайчик, плачет. Ему на встречу – собака. 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– Что, зайчик, плачешь?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– Как же мне не плакать? Была у меня избёнка лубяная, а у лисы – ледяная. Попросилась она ко мне ночевать, да меня же и выгнала!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– Не плачь, зайчик! Я твоему горю помогу!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Подошли они к избенке, и собака залаяла. 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– </a:t>
            </a:r>
            <a:r>
              <a:rPr lang="ru-RU" sz="2200" b="1" i="1" dirty="0" err="1">
                <a:latin typeface="Comic Sans MS" panose="030F0702030302020204" pitchFamily="66" charset="0"/>
              </a:rPr>
              <a:t>Тяф-тяф-тяф</a:t>
            </a:r>
            <a:r>
              <a:rPr lang="ru-RU" sz="2200" b="1" i="1" dirty="0">
                <a:latin typeface="Comic Sans MS" panose="030F0702030302020204" pitchFamily="66" charset="0"/>
              </a:rPr>
              <a:t>! Поди, лиса, вон!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А лиса им отвечает с печи.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– Как выскочу, как выпрыгну, пойдут клочки по закоулочкам!</a:t>
            </a:r>
            <a:br>
              <a:rPr lang="ru-RU" sz="2200" b="1" i="1" dirty="0">
                <a:latin typeface="Comic Sans MS" panose="030F0702030302020204" pitchFamily="66" charset="0"/>
              </a:rPr>
            </a:br>
            <a:r>
              <a:rPr lang="ru-RU" sz="2200" b="1" i="1" dirty="0">
                <a:latin typeface="Comic Sans MS" panose="030F0702030302020204" pitchFamily="66" charset="0"/>
              </a:rPr>
              <a:t>Собака испугалась и убежала. </a:t>
            </a:r>
          </a:p>
        </p:txBody>
      </p:sp>
      <p:pic>
        <p:nvPicPr>
          <p:cNvPr id="22530" name="Picture 2" descr="&amp;Kcy;&amp;ncy;&amp;icy;&amp;gcy;&amp;acy; &quot;&amp;Zcy;&amp;acy;&amp;yucy;&amp;shcy;&amp;kcy;&amp;icy;&amp;ncy;&amp;acy; &amp;icy;&amp;zcy;&amp;bcy;&amp;ucy;&amp;shcy;&amp;kcy;&amp;acy;&quot; - &amp;kcy;&amp;ucy;&amp;pcy;&amp;icy;&amp;tcy;&amp;softcy; &amp;kcy;&amp;ncy;&amp;icy;&amp;gcy;&amp;ucy; ISBN 978-5-378-02535-0 &amp;scy; &amp;dcy;&amp;ocy;&amp;scy;&amp;tcy;&amp;acy;&amp;vcy;&amp;kcy;&amp;ocy;&amp;jcy; &amp;pcy;&amp;ocy; &amp;pcy;&amp;ocy;&amp;chcy;&amp;tcy;&amp;iecy; &amp;vcy; &amp;icy;&amp;ncy;&amp;tcy;&amp;iecy;&amp;rcy;&amp;ncy;&amp;iecy;&amp;tcy;-&amp;mcy;&amp;acy;&amp;gcy;&amp;acy;&amp;zcy;&amp;icy;&amp;ncy;&amp;iecy; OZON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103" y="1210378"/>
            <a:ext cx="3494188" cy="3494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22103" y="0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Стратегия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поведения  </a:t>
            </a:r>
          </a:p>
        </p:txBody>
      </p:sp>
    </p:spTree>
    <p:extLst>
      <p:ext uri="{BB962C8B-B14F-4D97-AF65-F5344CB8AC3E}">
        <p14:creationId xmlns:p14="http://schemas.microsoft.com/office/powerpoint/2010/main" val="3585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5885" y="3894438"/>
            <a:ext cx="4361138" cy="123952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приспособление</a:t>
            </a:r>
            <a:b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4209" y="428605"/>
            <a:ext cx="8060788" cy="33415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 “Сказка о золотой рыбке”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“…Вот пошел старик к синему морю…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он кликать золотую рыбку, 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Приплыла к нему рыбка, спросила: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“Чего тебе надобно, старче?” 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“…Смилуйся, государыня рыбка, 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Разбранила меня старуха,</a:t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Надобно ей новое корыто…”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&amp;scy;&amp;kcy;&amp;acy;&amp;zcy;&amp;kcy;&amp;icy; &amp;Zcy;&amp;acy;&amp;pcy;&amp;icy;&amp;scy;&amp;icy; &amp;vcy; &amp;rcy;&amp;ucy;&amp;bcy;&amp;rcy;&amp;icy;&amp;kcy;&amp;iecy; &amp;scy;&amp;kcy;&amp;acy;&amp;zcy;&amp;kcy;&amp;icy; &amp;Dcy;&amp;ncy;&amp;iecy;&amp;vcy;&amp;ncy;&amp;icy;&amp;kcy; kristina5204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45" y="1320593"/>
            <a:ext cx="2615855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26124" y="0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Стратегия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поведения  </a:t>
            </a:r>
          </a:p>
        </p:txBody>
      </p:sp>
    </p:spTree>
    <p:extLst>
      <p:ext uri="{BB962C8B-B14F-4D97-AF65-F5344CB8AC3E}">
        <p14:creationId xmlns:p14="http://schemas.microsoft.com/office/powerpoint/2010/main" val="1032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373616" y="2333307"/>
            <a:ext cx="7764617" cy="25879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>
              <a:defRPr/>
            </a:pPr>
            <a:r>
              <a:rPr lang="ru-RU" altLang="ru-RU" sz="3200" b="1" dirty="0">
                <a:solidFill>
                  <a:srgbClr val="45220D"/>
                </a:solidFill>
                <a:latin typeface="Comic Sans MS" panose="030F0702030302020204" pitchFamily="66" charset="0"/>
              </a:rPr>
              <a:t>Н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айдите в тексте учебника (</a:t>
            </a: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стр.136) 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различие между конструктивными и неконструктивными конфликтами.</a:t>
            </a:r>
          </a:p>
          <a:p>
            <a:pPr indent="357188">
              <a:defRPr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altLang="ru-RU" b="1" dirty="0">
              <a:solidFill>
                <a:srgbClr val="45220D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616" y="692696"/>
            <a:ext cx="80010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Виды конфликтов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795550" y="1628800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Конструктивные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7073978" y="1636380"/>
            <a:ext cx="3456384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Неконструктивные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426659" y="1312208"/>
            <a:ext cx="2434428" cy="267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19231" y="1300358"/>
            <a:ext cx="2850374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1" y="4693920"/>
            <a:ext cx="2592657" cy="19444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58" y="4815591"/>
            <a:ext cx="2895550" cy="1928482"/>
          </a:xfrm>
          <a:prstGeom prst="rect">
            <a:avLst/>
          </a:prstGeom>
        </p:spPr>
      </p:pic>
      <p:pic>
        <p:nvPicPr>
          <p:cNvPr id="16" name="Picture 3" descr="C:\Users\История\Desktop\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9" y="-32595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9"/>
          <p:cNvSpPr txBox="1">
            <a:spLocks/>
          </p:cNvSpPr>
          <p:nvPr/>
        </p:nvSpPr>
        <p:spPr>
          <a:xfrm>
            <a:off x="2912040" y="157847"/>
            <a:ext cx="746257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Решаем проблему, открываем новое знание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231" y="2303144"/>
            <a:ext cx="5514108" cy="17366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Стороны не выходят за рамки деловых аргументов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Их отношения не переходят границ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приличия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37467" y="2284453"/>
            <a:ext cx="5569625" cy="214526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Стороны используют недозволенные средства ради достижения цели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Последствия могу быть самыми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драматическим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12040" y="5228812"/>
            <a:ext cx="6310627" cy="125991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Цитата из текста: </a:t>
            </a:r>
            <a:r>
              <a:rPr lang="ru-RU" b="1" i="1" dirty="0"/>
              <a:t>«_____________________________________________________________________».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0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872" y="1431925"/>
            <a:ext cx="861059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№1.Способность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обеих сторон идти на уступки для урегулирования разногласий: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7727" y="3093600"/>
            <a:ext cx="9407236" cy="14001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latin typeface="Comic Sans MS" panose="030F0702030302020204" pitchFamily="66" charset="0"/>
              </a:rPr>
              <a:t>а) </a:t>
            </a:r>
            <a:r>
              <a:rPr lang="ru-RU" sz="3200" b="1" dirty="0">
                <a:latin typeface="Comic Sans MS" panose="030F0702030302020204" pitchFamily="66" charset="0"/>
              </a:rPr>
              <a:t>сотрудничество    </a:t>
            </a:r>
            <a:r>
              <a:rPr lang="ru-RU" sz="3200" b="1" dirty="0" smtClean="0">
                <a:latin typeface="Comic Sans MS" panose="030F0702030302020204" pitchFamily="66" charset="0"/>
              </a:rPr>
              <a:t>    в) </a:t>
            </a:r>
            <a:r>
              <a:rPr lang="ru-RU" sz="3200" b="1" dirty="0">
                <a:latin typeface="Comic Sans MS" panose="030F0702030302020204" pitchFamily="66" charset="0"/>
              </a:rPr>
              <a:t>приспособление</a:t>
            </a:r>
          </a:p>
          <a:p>
            <a:pPr>
              <a:buNone/>
            </a:pPr>
            <a:r>
              <a:rPr lang="ru-RU" sz="3200" b="1" dirty="0" smtClean="0">
                <a:latin typeface="Comic Sans MS" panose="030F0702030302020204" pitchFamily="66" charset="0"/>
              </a:rPr>
              <a:t>б) </a:t>
            </a:r>
            <a:r>
              <a:rPr lang="ru-RU" sz="3200" b="1" dirty="0">
                <a:latin typeface="Comic Sans MS" panose="030F0702030302020204" pitchFamily="66" charset="0"/>
              </a:rPr>
              <a:t>избегание          </a:t>
            </a:r>
            <a:r>
              <a:rPr lang="ru-RU" sz="3200" b="1" dirty="0" smtClean="0">
                <a:latin typeface="Comic Sans MS" panose="030F0702030302020204" pitchFamily="66" charset="0"/>
              </a:rPr>
              <a:t>     г) </a:t>
            </a:r>
            <a:r>
              <a:rPr lang="ru-RU" sz="3200" b="1" dirty="0">
                <a:latin typeface="Comic Sans MS" panose="030F0702030302020204" pitchFamily="66" charset="0"/>
              </a:rPr>
              <a:t>компромисс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2836" y="246848"/>
            <a:ext cx="4765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4849" r="34445"/>
          <a:stretch/>
        </p:blipFill>
        <p:spPr>
          <a:xfrm>
            <a:off x="443344" y="665670"/>
            <a:ext cx="1967346" cy="42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3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10791" y="8961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№2. Случай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происшествие, недоразумение: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72325" y="2678214"/>
            <a:ext cx="7993221" cy="163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Comic Sans MS" panose="030F0702030302020204" pitchFamily="66" charset="0"/>
              </a:rPr>
              <a:t>а) </a:t>
            </a:r>
            <a:r>
              <a:rPr lang="ru-RU" sz="2800" b="1" dirty="0">
                <a:latin typeface="Comic Sans MS" panose="030F0702030302020204" pitchFamily="66" charset="0"/>
              </a:rPr>
              <a:t>инцидент                   </a:t>
            </a:r>
            <a:r>
              <a:rPr lang="ru-RU" sz="2800" b="1" dirty="0" smtClean="0">
                <a:latin typeface="Comic Sans MS" panose="030F0702030302020204" pitchFamily="66" charset="0"/>
              </a:rPr>
              <a:t>в) </a:t>
            </a:r>
            <a:r>
              <a:rPr lang="ru-RU" sz="2800" b="1" dirty="0">
                <a:latin typeface="Comic Sans MS" panose="030F0702030302020204" pitchFamily="66" charset="0"/>
              </a:rPr>
              <a:t>аргумент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Comic Sans MS" panose="030F0702030302020204" pitchFamily="66" charset="0"/>
              </a:rPr>
              <a:t>б) </a:t>
            </a:r>
            <a:r>
              <a:rPr lang="ru-RU" sz="2800" b="1" dirty="0">
                <a:latin typeface="Comic Sans MS" panose="030F0702030302020204" pitchFamily="66" charset="0"/>
              </a:rPr>
              <a:t>конфликт                   </a:t>
            </a:r>
            <a:r>
              <a:rPr lang="ru-RU" sz="2800" b="1" dirty="0" smtClean="0">
                <a:latin typeface="Comic Sans MS" panose="030F0702030302020204" pitchFamily="66" charset="0"/>
              </a:rPr>
              <a:t>г) </a:t>
            </a:r>
            <a:r>
              <a:rPr lang="ru-RU" sz="2800" b="1" dirty="0">
                <a:latin typeface="Comic Sans MS" panose="030F0702030302020204" pitchFamily="66" charset="0"/>
              </a:rPr>
              <a:t>поведение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4849" r="34445"/>
          <a:stretch/>
        </p:blipFill>
        <p:spPr>
          <a:xfrm>
            <a:off x="443344" y="665670"/>
            <a:ext cx="1967346" cy="42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2686" y="1030288"/>
            <a:ext cx="9725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ситуация возникла между Шариком и Матроскиным?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686" y="1799610"/>
            <a:ext cx="5513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возникла такая ситуация?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7" y="1799610"/>
            <a:ext cx="2071056" cy="29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9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34179" y="3251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№3.Что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 перечисленного соответствует понятию «конфликт»?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41674" y="2001838"/>
            <a:ext cx="9186236" cy="19283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Comic Sans MS" panose="030F0702030302020204" pitchFamily="66" charset="0"/>
              </a:rPr>
              <a:t>а) </a:t>
            </a:r>
            <a:r>
              <a:rPr lang="ru-RU" sz="2800" b="1" dirty="0">
                <a:latin typeface="Comic Sans MS" panose="030F0702030302020204" pitchFamily="66" charset="0"/>
              </a:rPr>
              <a:t>столкновение противоположных интересов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б) </a:t>
            </a:r>
            <a:r>
              <a:rPr lang="ru-RU" sz="2800" b="1" dirty="0">
                <a:latin typeface="Comic Sans MS" panose="030F0702030302020204" pitchFamily="66" charset="0"/>
              </a:rPr>
              <a:t>дружеский розыгрыш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в) </a:t>
            </a:r>
            <a:r>
              <a:rPr lang="ru-RU" sz="2800" b="1" dirty="0">
                <a:latin typeface="Comic Sans MS" panose="030F0702030302020204" pitchFamily="66" charset="0"/>
              </a:rPr>
              <a:t>обсуждение фильма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г) </a:t>
            </a:r>
            <a:r>
              <a:rPr lang="ru-RU" sz="2800" b="1" dirty="0">
                <a:latin typeface="Comic Sans MS" panose="030F0702030302020204" pitchFamily="66" charset="0"/>
              </a:rPr>
              <a:t>спортивное состязание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4849" r="34445"/>
          <a:stretch/>
        </p:blipFill>
        <p:spPr>
          <a:xfrm>
            <a:off x="443344" y="665670"/>
            <a:ext cx="1967346" cy="42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62400" y="4587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№4.Переход конфликта из внутреннего состояния во внешнее действие: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56074" y="2341555"/>
            <a:ext cx="7992582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>
                <a:latin typeface="Comic Sans MS" panose="030F0702030302020204" pitchFamily="66" charset="0"/>
              </a:rPr>
              <a:t>а</a:t>
            </a:r>
            <a:r>
              <a:rPr lang="ru-RU" sz="3200" b="1" dirty="0" smtClean="0">
                <a:latin typeface="Comic Sans MS" panose="030F0702030302020204" pitchFamily="66" charset="0"/>
              </a:rPr>
              <a:t>)причина         в) </a:t>
            </a:r>
            <a:r>
              <a:rPr lang="ru-RU" sz="3200" b="1" dirty="0">
                <a:latin typeface="Comic Sans MS" panose="030F0702030302020204" pitchFamily="66" charset="0"/>
              </a:rPr>
              <a:t>осознание </a:t>
            </a:r>
            <a:endParaRPr lang="ru-RU" sz="3200" b="1" dirty="0" smtClean="0">
              <a:latin typeface="Comic Sans MS" panose="030F0702030302020204" pitchFamily="66" charset="0"/>
            </a:endParaRPr>
          </a:p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>
                <a:latin typeface="Comic Sans MS" panose="030F0702030302020204" pitchFamily="66" charset="0"/>
              </a:rPr>
              <a:t>б</a:t>
            </a:r>
            <a:r>
              <a:rPr lang="ru-RU" sz="3200" b="1" dirty="0" smtClean="0">
                <a:latin typeface="Comic Sans MS" panose="030F0702030302020204" pitchFamily="66" charset="0"/>
              </a:rPr>
              <a:t>) </a:t>
            </a:r>
            <a:r>
              <a:rPr lang="ru-RU" sz="3200" b="1" dirty="0">
                <a:latin typeface="Comic Sans MS" panose="030F0702030302020204" pitchFamily="66" charset="0"/>
              </a:rPr>
              <a:t>инцидент  </a:t>
            </a:r>
            <a:r>
              <a:rPr lang="ru-RU" sz="3200" b="1" dirty="0" smtClean="0">
                <a:latin typeface="Comic Sans MS" panose="030F0702030302020204" pitchFamily="66" charset="0"/>
              </a:rPr>
              <a:t>     г) </a:t>
            </a:r>
            <a:r>
              <a:rPr lang="ru-RU" sz="3200" b="1" dirty="0">
                <a:latin typeface="Comic Sans MS" panose="030F0702030302020204" pitchFamily="66" charset="0"/>
              </a:rPr>
              <a:t>посредничество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4849" r="34445"/>
          <a:stretch/>
        </p:blipFill>
        <p:spPr>
          <a:xfrm>
            <a:off x="443344" y="665670"/>
            <a:ext cx="1967346" cy="42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t="4849" r="34445"/>
          <a:stretch/>
        </p:blipFill>
        <p:spPr>
          <a:xfrm>
            <a:off x="443344" y="665670"/>
            <a:ext cx="1967346" cy="428990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87984" y="37430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№5.Верны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ли суждения о поведении участников в конфликтной ситуации?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4034" y="2001838"/>
            <a:ext cx="8714793" cy="20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Comic Sans MS" panose="030F0702030302020204" pitchFamily="66" charset="0"/>
              </a:rPr>
              <a:t>а)  Стремление выйти из конфликтной ситуации, не решая её, не уступая, но и не настаивая  на своём, - это компромисс.</a:t>
            </a:r>
          </a:p>
          <a:p>
            <a:endParaRPr lang="ru-RU" sz="2800" b="1" dirty="0">
              <a:latin typeface="Comic Sans MS" panose="030F0702030302020204" pitchFamily="66" charset="0"/>
            </a:endParaRPr>
          </a:p>
          <a:p>
            <a:r>
              <a:rPr lang="ru-RU" sz="2800" b="1" dirty="0">
                <a:latin typeface="Comic Sans MS" panose="030F0702030302020204" pitchFamily="66" charset="0"/>
              </a:rPr>
              <a:t>б) Непогашенный конфликт может вспыхнуть вновь с ещё большей силой.</a:t>
            </a:r>
          </a:p>
        </p:txBody>
      </p:sp>
    </p:spTree>
    <p:extLst>
      <p:ext uri="{BB962C8B-B14F-4D97-AF65-F5344CB8AC3E}">
        <p14:creationId xmlns:p14="http://schemas.microsoft.com/office/powerpoint/2010/main" val="38683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474" y="340889"/>
            <a:ext cx="225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Тест 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Ответы: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7" y="226344"/>
            <a:ext cx="2992582" cy="4278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236" y="1960074"/>
            <a:ext cx="1759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Г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А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А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В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Б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8655" y="1600023"/>
            <a:ext cx="4488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0 ошибок – 5</a:t>
            </a:r>
          </a:p>
          <a:p>
            <a:r>
              <a:rPr lang="ru-RU" sz="3600" b="1" dirty="0" smtClean="0"/>
              <a:t>1 ошибка – 4</a:t>
            </a:r>
          </a:p>
          <a:p>
            <a:r>
              <a:rPr lang="ru-RU" sz="3600" b="1" dirty="0" smtClean="0"/>
              <a:t>2 ошибки – 3</a:t>
            </a:r>
          </a:p>
          <a:p>
            <a:r>
              <a:rPr lang="ru-RU" sz="3600" b="1" dirty="0" smtClean="0"/>
              <a:t>3 и более ошибок - 2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8138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0618" y="637309"/>
            <a:ext cx="6137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Домашнее задание.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4" y="1191307"/>
            <a:ext cx="3971925" cy="34671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46418" y="1448436"/>
            <a:ext cx="773776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пересказ, термины учить.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задание. 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выбор:1) составить памятку «Способы конструктивного поведения в конфликтной ситуации»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Написать плюсы и минусы конфликта.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07988" y="3186797"/>
            <a:ext cx="4960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Спасибо за урок!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r="4944"/>
          <a:stretch/>
        </p:blipFill>
        <p:spPr>
          <a:xfrm>
            <a:off x="1275507" y="1943258"/>
            <a:ext cx="2138290" cy="350274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13797" y="2468405"/>
            <a:ext cx="313572" cy="2314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93401" y="2584146"/>
            <a:ext cx="428458" cy="2524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4001402" y="78780"/>
            <a:ext cx="4745929" cy="216141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40590" y="294865"/>
            <a:ext cx="3910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Ребята,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давайте жить дружно!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45458"/>
            <a:ext cx="9545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«Конфликты в межличностных отношениях»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dizzwizz.ru/wp-content/uploads/2015/12/Strategii-povedeniya-v-konflikt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0" y="2072993"/>
            <a:ext cx="4339221" cy="271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s-region69.com/wp-content/uploads/2017/12/konfli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65" y="2096851"/>
            <a:ext cx="367489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3783" y="1030288"/>
            <a:ext cx="10501744" cy="239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изучения нового материала:</a:t>
            </a:r>
            <a:endParaRPr lang="ru-RU" sz="2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«конфликт», «межличностный конфликт».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конфликтов в межличностных отношениях.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Варианты поведения в конфликтной ситуации.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История\Desktop\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9661" y="533682"/>
            <a:ext cx="8088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</a:rPr>
              <a:t>"</a:t>
            </a:r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/>
              </a:rPr>
              <a:t>Обсудим вместе" стр.132 учебника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5346" y="1395717"/>
            <a:ext cx="97674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пришёл домой после ссоры с приятелями и хлопнул дверью своей комнаты. Мать тут же вошла к нему и сделала замечание. Андрей нагрубил в ответ и …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произошло дальше?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события развивались именно так?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следовало сделать, чтобы изменить ход событий?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ты поступил в такой ситуации?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716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>
                <a:ln>
                  <a:solidFill>
                    <a:srgbClr val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Решаем проблему, </a:t>
            </a:r>
            <a:br>
              <a:rPr lang="ru-RU" sz="2700" dirty="0">
                <a:ln>
                  <a:solidFill>
                    <a:srgbClr val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700" dirty="0">
                <a:ln>
                  <a:solidFill>
                    <a:srgbClr val="0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открываем новое знание</a:t>
            </a:r>
            <a:r>
              <a:rPr lang="ru-RU" sz="2700" b="1" dirty="0">
                <a:ln>
                  <a:solidFill>
                    <a:srgbClr val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>
                <a:ln>
                  <a:solidFill>
                    <a:srgbClr val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Ассоциации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876800" y="3200400"/>
            <a:ext cx="23622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>
                <a:latin typeface="Verdana" pitchFamily="34" charset="0"/>
                <a:cs typeface="Arial" charset="0"/>
              </a:rPr>
              <a:t>Конфликт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198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72390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7239000" y="2590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7239000" y="4114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114800" y="4114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41148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60198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133600" y="1981200"/>
            <a:ext cx="19812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400">
              <a:solidFill>
                <a:srgbClr val="A50021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876800" y="1752600"/>
            <a:ext cx="22098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A5002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001000" y="1905000"/>
            <a:ext cx="20574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A5002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077200" y="4495800"/>
            <a:ext cx="19812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A5002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876800" y="4800600"/>
            <a:ext cx="2209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A5002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133600" y="4419600"/>
            <a:ext cx="19812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A5002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9" name="Picture 3" descr="C:\Users\История\Desktop\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0" y="157162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3506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Ассоциации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876800" y="3200400"/>
            <a:ext cx="23622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>
                <a:latin typeface="Verdana" pitchFamily="34" charset="0"/>
                <a:cs typeface="Arial" charset="0"/>
              </a:rPr>
              <a:t>Конфликт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V="1">
            <a:off x="60198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72390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 flipV="1">
            <a:off x="7239000" y="25908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7239000" y="4114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4114800" y="4114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 flipV="1">
            <a:off x="4114800" y="2667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60198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1593273" y="1981200"/>
            <a:ext cx="2521527" cy="928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dirty="0">
                <a:latin typeface="Verdana" pitchFamily="34" charset="0"/>
                <a:cs typeface="Arial" charset="0"/>
              </a:rPr>
              <a:t>выяснение </a:t>
            </a:r>
          </a:p>
          <a:p>
            <a:pPr algn="ctr"/>
            <a:r>
              <a:rPr lang="ru-RU" altLang="ru-RU" sz="2800" dirty="0">
                <a:latin typeface="Verdana" pitchFamily="34" charset="0"/>
                <a:cs typeface="Arial" charset="0"/>
              </a:rPr>
              <a:t>отношений</a:t>
            </a: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4876800" y="1752600"/>
            <a:ext cx="22098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dirty="0">
                <a:latin typeface="Verdana" pitchFamily="34" charset="0"/>
                <a:cs typeface="Arial" charset="0"/>
              </a:rPr>
              <a:t>борьба</a:t>
            </a: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8001000" y="1905000"/>
            <a:ext cx="20574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dirty="0">
                <a:latin typeface="Verdana" pitchFamily="34" charset="0"/>
                <a:cs typeface="Arial" charset="0"/>
              </a:rPr>
              <a:t>ссора</a:t>
            </a: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8077199" y="4495800"/>
            <a:ext cx="2369128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dirty="0">
                <a:latin typeface="Verdana" pitchFamily="34" charset="0"/>
                <a:cs typeface="Arial" charset="0"/>
              </a:rPr>
              <a:t>разногласие</a:t>
            </a:r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4876800" y="4800600"/>
            <a:ext cx="2209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dirty="0">
                <a:latin typeface="Verdana" pitchFamily="34" charset="0"/>
                <a:cs typeface="Arial" charset="0"/>
              </a:rPr>
              <a:t>спор</a:t>
            </a:r>
          </a:p>
        </p:txBody>
      </p:sp>
      <p:sp>
        <p:nvSpPr>
          <p:cNvPr id="5137" name="Rectangle 18"/>
          <p:cNvSpPr>
            <a:spLocks noChangeArrowheads="1"/>
          </p:cNvSpPr>
          <p:nvPr/>
        </p:nvSpPr>
        <p:spPr bwMode="auto">
          <a:xfrm>
            <a:off x="1496291" y="4419600"/>
            <a:ext cx="2618509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dirty="0">
                <a:latin typeface="Verdana" pitchFamily="34" charset="0"/>
                <a:cs typeface="Arial" charset="0"/>
              </a:rPr>
              <a:t>столкновение</a:t>
            </a:r>
          </a:p>
        </p:txBody>
      </p:sp>
      <p:pic>
        <p:nvPicPr>
          <p:cNvPr id="18" name="Picture 3" descr="C:\Users\История\Desktop\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02" y="261938"/>
            <a:ext cx="1085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1891" y="238016"/>
            <a:ext cx="428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Конфликт – это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1"/>
            <a:ext cx="1752600" cy="2336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64327" y="1676400"/>
            <a:ext cx="2521528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взглядов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1654" y="1676399"/>
            <a:ext cx="2521528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стрый спор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836" y="2681936"/>
            <a:ext cx="2521528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толкновение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8291" y="3771504"/>
            <a:ext cx="2576946" cy="810021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</a:rPr>
              <a:t>ерьезное разногласие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5528" y="2811460"/>
            <a:ext cx="2521528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стремлений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52608" y="1173631"/>
            <a:ext cx="2829792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противоположных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07236" y="2316162"/>
            <a:ext cx="2521528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приводящий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6854" y="3321699"/>
            <a:ext cx="2521528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</a:t>
            </a:r>
            <a:r>
              <a:rPr lang="ru-RU" sz="2400" b="1" dirty="0" smtClean="0">
                <a:solidFill>
                  <a:schemeClr val="tx1"/>
                </a:solidFill>
              </a:rPr>
              <a:t> борьбе.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4271" y="3654206"/>
            <a:ext cx="2521528" cy="639763"/>
          </a:xfrm>
          <a:prstGeom prst="rect">
            <a:avLst/>
          </a:prstGeom>
          <a:solidFill>
            <a:srgbClr val="FFFF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интересов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901</Words>
  <Application>Microsoft Office PowerPoint</Application>
  <PresentationFormat>Широкоэкранный</PresentationFormat>
  <Paragraphs>164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Calibri Light</vt:lpstr>
      <vt:lpstr>Comic Sans MS</vt:lpstr>
      <vt:lpstr>Monotype Corsiva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Решаем проблему,  открываем новое знание  Ассоциации</vt:lpstr>
      <vt:lpstr>Ассоциации</vt:lpstr>
      <vt:lpstr>Презентация PowerPoint</vt:lpstr>
      <vt:lpstr>Презентация PowerPoint</vt:lpstr>
      <vt:lpstr>Презентация PowerPoint</vt:lpstr>
      <vt:lpstr> Этапы конфликта</vt:lpstr>
      <vt:lpstr>Презентация PowerPoint</vt:lpstr>
      <vt:lpstr>Презентация PowerPoint</vt:lpstr>
      <vt:lpstr>Презентация PowerPoint</vt:lpstr>
      <vt:lpstr> А.С.Пушкин “Сказка о золотой рыбке” </vt:lpstr>
      <vt:lpstr> различные представления о правилах или нормах поведения </vt:lpstr>
      <vt:lpstr> Различия, связанные с положением в обществе </vt:lpstr>
      <vt:lpstr> Этапы конфликта</vt:lpstr>
      <vt:lpstr>Презентация PowerPoint</vt:lpstr>
      <vt:lpstr> Этапы конфликта</vt:lpstr>
      <vt:lpstr>Презентация PowerPoint</vt:lpstr>
      <vt:lpstr>Презентация PowerPoint</vt:lpstr>
      <vt:lpstr>компромисс</vt:lpstr>
      <vt:lpstr>Уклонение от конфликта. </vt:lpstr>
      <vt:lpstr>приспособление </vt:lpstr>
      <vt:lpstr>Виды конфликтов</vt:lpstr>
      <vt:lpstr>№1.Способность обеих сторон идти на уступки для урегулирования разногласий: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777</cp:lastModifiedBy>
  <cp:revision>41</cp:revision>
  <dcterms:created xsi:type="dcterms:W3CDTF">2021-03-14T08:38:24Z</dcterms:created>
  <dcterms:modified xsi:type="dcterms:W3CDTF">2022-12-13T07:17:04Z</dcterms:modified>
</cp:coreProperties>
</file>