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7" r:id="rId5"/>
    <p:sldId id="258" r:id="rId6"/>
    <p:sldId id="260" r:id="rId7"/>
    <p:sldId id="268" r:id="rId8"/>
    <p:sldId id="261" r:id="rId9"/>
    <p:sldId id="263" r:id="rId10"/>
    <p:sldId id="262" r:id="rId11"/>
    <p:sldId id="269" r:id="rId12"/>
    <p:sldId id="270" r:id="rId13"/>
    <p:sldId id="272" r:id="rId14"/>
    <p:sldId id="271" r:id="rId15"/>
    <p:sldId id="264" r:id="rId16"/>
    <p:sldId id="265" r:id="rId17"/>
    <p:sldId id="266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D264"/>
    <a:srgbClr val="D78853"/>
    <a:srgbClr val="CC0000"/>
    <a:srgbClr val="FF0000"/>
    <a:srgbClr val="F60A0A"/>
    <a:srgbClr val="E98C2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-845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C9BF8D-BC0F-4B06-A167-BE9FE0B68A26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0DB4B-AF56-4967-961D-BF41DB7BD2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9971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0DB4B-AF56-4967-961D-BF41DB7BD25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6551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0DB4B-AF56-4967-961D-BF41DB7BD25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4547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0DB4B-AF56-4967-961D-BF41DB7BD25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2835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0DB4B-AF56-4967-961D-BF41DB7BD25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89523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0DB4B-AF56-4967-961D-BF41DB7BD25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1858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0DB4B-AF56-4967-961D-BF41DB7BD254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7163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0DB4B-AF56-4967-961D-BF41DB7BD25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7139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0DB4B-AF56-4967-961D-BF41DB7BD25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737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0DB4B-AF56-4967-961D-BF41DB7BD25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7069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0DB4B-AF56-4967-961D-BF41DB7BD25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8022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0DB4B-AF56-4967-961D-BF41DB7BD25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8254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0DB4B-AF56-4967-961D-BF41DB7BD25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3934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0DB4B-AF56-4967-961D-BF41DB7BD25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8269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0DB4B-AF56-4967-961D-BF41DB7BD25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2721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0DB4B-AF56-4967-961D-BF41DB7BD25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489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C1243-AC67-4423-ACA8-13FE0F86C5B5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6C71B-BE93-4E0D-B4F0-603E23F454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3372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C1243-AC67-4423-ACA8-13FE0F86C5B5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6C71B-BE93-4E0D-B4F0-603E23F454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7846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C1243-AC67-4423-ACA8-13FE0F86C5B5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6C71B-BE93-4E0D-B4F0-603E23F454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6714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C1243-AC67-4423-ACA8-13FE0F86C5B5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6C71B-BE93-4E0D-B4F0-603E23F454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718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C1243-AC67-4423-ACA8-13FE0F86C5B5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6C71B-BE93-4E0D-B4F0-603E23F454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8449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C1243-AC67-4423-ACA8-13FE0F86C5B5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6C71B-BE93-4E0D-B4F0-603E23F454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5928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C1243-AC67-4423-ACA8-13FE0F86C5B5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6C71B-BE93-4E0D-B4F0-603E23F454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3048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C1243-AC67-4423-ACA8-13FE0F86C5B5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6C71B-BE93-4E0D-B4F0-603E23F454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1086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C1243-AC67-4423-ACA8-13FE0F86C5B5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6C71B-BE93-4E0D-B4F0-603E23F454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3930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C1243-AC67-4423-ACA8-13FE0F86C5B5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6C71B-BE93-4E0D-B4F0-603E23F454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0114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C1243-AC67-4423-ACA8-13FE0F86C5B5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6C71B-BE93-4E0D-B4F0-603E23F454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0369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C1243-AC67-4423-ACA8-13FE0F86C5B5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6C71B-BE93-4E0D-B4F0-603E23F454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2499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288">
              <a:srgbClr val="FBD264"/>
            </a:gs>
            <a:gs pos="32000">
              <a:srgbClr val="FF0000"/>
            </a:gs>
            <a:gs pos="0">
              <a:schemeClr val="accent1">
                <a:lumMod val="5000"/>
                <a:lumOff val="95000"/>
              </a:schemeClr>
            </a:gs>
            <a:gs pos="74000">
              <a:srgbClr val="FF0000"/>
            </a:gs>
            <a:gs pos="100000">
              <a:srgbClr val="D78853"/>
            </a:gs>
            <a:gs pos="91000">
              <a:schemeClr val="accent4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493412"/>
            <a:ext cx="5782784" cy="1325563"/>
          </a:xfrm>
        </p:spPr>
        <p:txBody>
          <a:bodyPr>
            <a:noAutofit/>
          </a:bodyPr>
          <a:lstStyle/>
          <a:p>
            <a:pPr algn="ctr"/>
            <a:r>
              <a:rPr lang="ru-RU" sz="5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ТЕРРОРИЗМ -</a:t>
            </a:r>
            <a:endParaRPr lang="ru-RU" sz="5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45791" y="0"/>
            <a:ext cx="6346209" cy="4230806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190466"/>
            <a:ext cx="5845791" cy="4667534"/>
          </a:xfrm>
        </p:spPr>
      </p:pic>
      <p:sp>
        <p:nvSpPr>
          <p:cNvPr id="14" name="Прямоугольник 13"/>
          <p:cNvSpPr/>
          <p:nvPr/>
        </p:nvSpPr>
        <p:spPr>
          <a:xfrm>
            <a:off x="5878911" y="4667240"/>
            <a:ext cx="63130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УГРОЗА ОБЩЕСТВУ!</a:t>
            </a:r>
            <a:endParaRPr lang="ru-RU" sz="54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5845791" cy="1066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6751321"/>
            <a:ext cx="12191999" cy="1066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106680"/>
            <a:ext cx="45719" cy="20837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2146280" y="4230806"/>
            <a:ext cx="45719" cy="262719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6503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12192000" cy="117348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0240" y="377825"/>
            <a:ext cx="8427720" cy="67056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latin typeface="Arial Black" panose="020B0A04020102020204" pitchFamily="34" charset="0"/>
              </a:rPr>
              <a:t>ТЕРРОРИЗМ В РОССИИ</a:t>
            </a:r>
            <a:endParaRPr lang="ru-RU" sz="4400" dirty="0">
              <a:latin typeface="Arial Black" panose="020B0A040201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0206" y="1413175"/>
            <a:ext cx="7750492" cy="975360"/>
          </a:xfrm>
        </p:spPr>
        <p:txBody>
          <a:bodyPr>
            <a:normAutofit fontScale="92500" lnSpcReduction="10000"/>
          </a:bodyPr>
          <a:lstStyle/>
          <a:p>
            <a:pPr algn="ctr">
              <a:spcBef>
                <a:spcPts val="600"/>
              </a:spcBef>
            </a:pPr>
            <a:r>
              <a:rPr lang="ru-RU" sz="3200" b="1" u="sng" dirty="0"/>
              <a:t>Для современной России задача борьбы с </a:t>
            </a:r>
            <a:endParaRPr lang="ru-RU" sz="3200" b="1" u="sng" dirty="0" smtClean="0"/>
          </a:p>
          <a:p>
            <a:pPr algn="ctr">
              <a:spcBef>
                <a:spcPts val="600"/>
              </a:spcBef>
            </a:pPr>
            <a:r>
              <a:rPr lang="ru-RU" sz="3200" b="1" u="sng" dirty="0" smtClean="0"/>
              <a:t>терроризмом </a:t>
            </a:r>
            <a:r>
              <a:rPr lang="ru-RU" sz="3200" b="1" u="sng" dirty="0"/>
              <a:t>является наиболее </a:t>
            </a:r>
            <a:r>
              <a:rPr lang="ru-RU" sz="3200" b="1" u="sng" dirty="0" smtClean="0"/>
              <a:t>актуальной </a:t>
            </a:r>
          </a:p>
          <a:p>
            <a:pPr algn="ctr">
              <a:spcBef>
                <a:spcPts val="600"/>
              </a:spcBef>
            </a:pPr>
            <a:endParaRPr lang="ru-RU" sz="3200" dirty="0" smtClean="0"/>
          </a:p>
          <a:p>
            <a:pPr algn="ctr">
              <a:spcBef>
                <a:spcPts val="600"/>
              </a:spcBef>
            </a:pPr>
            <a:endParaRPr lang="ru-RU" sz="3200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89474" y="1280160"/>
            <a:ext cx="3641566" cy="2952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17" y="4135257"/>
            <a:ext cx="4305323" cy="26145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9223" y="4472605"/>
            <a:ext cx="729916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В России проблема терроризма и борьба с ним резко обострилась в 90-х годах </a:t>
            </a:r>
            <a:r>
              <a:rPr lang="en-US" sz="2800" b="1" dirty="0"/>
              <a:t>XX</a:t>
            </a:r>
            <a:r>
              <a:rPr lang="ru-RU" sz="2800" b="1" dirty="0"/>
              <a:t> в. В 1994 году началась борьба с незаконными вооруженными формированиями на территории Чеченской </a:t>
            </a:r>
            <a:r>
              <a:rPr lang="ru-RU" sz="2800" b="1" dirty="0" smtClean="0"/>
              <a:t>республики</a:t>
            </a:r>
            <a:endParaRPr lang="ru-RU" sz="2800" b="1" dirty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87680" y="2388535"/>
            <a:ext cx="7894320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400" b="1" dirty="0"/>
              <a:t>Терроризм стал фактором внутренней и </a:t>
            </a:r>
          </a:p>
          <a:p>
            <a:pPr algn="ctr">
              <a:spcBef>
                <a:spcPts val="600"/>
              </a:spcBef>
            </a:pPr>
            <a:r>
              <a:rPr lang="ru-RU" sz="2400" b="1" dirty="0"/>
              <a:t>внешней политики - ужесточается антитеррористическое законодательство, растут расходы на содержание силовых структур и т.д.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-9049" y="1173480"/>
            <a:ext cx="45719" cy="56845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782660"/>
            <a:ext cx="12192000" cy="753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2161520" y="0"/>
            <a:ext cx="60166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787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288">
              <a:srgbClr val="FBD264"/>
            </a:gs>
            <a:gs pos="28934">
              <a:schemeClr val="bg1"/>
            </a:gs>
            <a:gs pos="0">
              <a:srgbClr val="FF0000"/>
            </a:gs>
            <a:gs pos="74000">
              <a:schemeClr val="bg1"/>
            </a:gs>
            <a:gs pos="100000">
              <a:srgbClr val="D78853"/>
            </a:gs>
            <a:gs pos="86000">
              <a:schemeClr val="bg1"/>
            </a:gs>
            <a:gs pos="92900">
              <a:schemeClr val="bg1"/>
            </a:gs>
            <a:gs pos="98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28" y="259987"/>
            <a:ext cx="11641772" cy="118872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Arial Black" panose="020B0A04020102020204" pitchFamily="34" charset="0"/>
              </a:rPr>
              <a:t>Самые крупные террористические акты в России</a:t>
            </a:r>
            <a:endParaRPr lang="ru-RU" sz="4000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228" y="1565659"/>
            <a:ext cx="875950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b="1" dirty="0"/>
              <a:t>9 мая 2002 года</a:t>
            </a:r>
            <a:r>
              <a:rPr lang="ru-RU" sz="2400" dirty="0"/>
              <a:t> — террористический акт в </a:t>
            </a:r>
            <a:r>
              <a:rPr lang="ru-RU" sz="2400" b="1" dirty="0"/>
              <a:t>Каспийске</a:t>
            </a:r>
            <a:r>
              <a:rPr lang="ru-RU" sz="2400" dirty="0"/>
              <a:t> (</a:t>
            </a:r>
            <a:r>
              <a:rPr lang="ru-RU" sz="2400" b="1" dirty="0"/>
              <a:t>Дагестан</a:t>
            </a:r>
            <a:r>
              <a:rPr lang="ru-RU" sz="2400" dirty="0"/>
              <a:t>). Взрывное устройство сработало при прохождении праздничной колонны войск. Погибли 45 человек, в том числе 12 детей, более 170 ранены</a:t>
            </a:r>
            <a:r>
              <a:rPr lang="ru-RU" sz="2400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95068" y="1082040"/>
            <a:ext cx="3263265" cy="275023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854891" y="3159414"/>
            <a:ext cx="82034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b="1" dirty="0" smtClean="0"/>
              <a:t>23-26 </a:t>
            </a:r>
            <a:r>
              <a:rPr lang="ru-RU" sz="2400" b="1" dirty="0"/>
              <a:t>октября 2002 года — теракт </a:t>
            </a:r>
            <a:endParaRPr lang="ru-RU" sz="2400" b="1" dirty="0" smtClean="0"/>
          </a:p>
          <a:p>
            <a:r>
              <a:rPr lang="ru-RU" sz="2400" b="1" dirty="0" smtClean="0"/>
              <a:t>на </a:t>
            </a:r>
            <a:r>
              <a:rPr lang="ru-RU" sz="2400" b="1" dirty="0"/>
              <a:t>Дубровке</a:t>
            </a:r>
            <a:r>
              <a:rPr lang="ru-RU" sz="2400" dirty="0"/>
              <a:t>. В здание, где шло </a:t>
            </a:r>
            <a:endParaRPr lang="ru-RU" sz="2400" dirty="0" smtClean="0"/>
          </a:p>
          <a:p>
            <a:r>
              <a:rPr lang="ru-RU" sz="2400" dirty="0" smtClean="0"/>
              <a:t>представление </a:t>
            </a:r>
            <a:r>
              <a:rPr lang="ru-RU" sz="2400" dirty="0"/>
              <a:t>популярного мюзикла </a:t>
            </a:r>
            <a:r>
              <a:rPr lang="ru-RU" sz="2400" dirty="0" smtClean="0"/>
              <a:t>«Норд-Ост», </a:t>
            </a:r>
            <a:r>
              <a:rPr lang="ru-RU" sz="2400" dirty="0"/>
              <a:t>ворвалась вооруженная группа из 40 террористов и взяла в заложники 912 человек, в том числе женщин и детей. Спустя почти </a:t>
            </a:r>
            <a:r>
              <a:rPr lang="ru-RU" sz="2400" dirty="0" smtClean="0"/>
              <a:t>3 </a:t>
            </a:r>
            <a:r>
              <a:rPr lang="ru-RU" sz="2400" dirty="0"/>
              <a:t>суток произошел штурм здания, в результате которого террористы были уничтожены, а оставшиеся в живых заложники освобождены. Жертвами теракта стали 130 заложников.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228" y="3529270"/>
            <a:ext cx="3685663" cy="271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5013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288">
              <a:srgbClr val="FBD264"/>
            </a:gs>
            <a:gs pos="28934">
              <a:schemeClr val="bg1"/>
            </a:gs>
            <a:gs pos="0">
              <a:srgbClr val="FF0000"/>
            </a:gs>
            <a:gs pos="74000">
              <a:schemeClr val="bg1"/>
            </a:gs>
            <a:gs pos="100000">
              <a:srgbClr val="D78853"/>
            </a:gs>
            <a:gs pos="86000">
              <a:schemeClr val="bg1"/>
            </a:gs>
            <a:gs pos="92900">
              <a:schemeClr val="bg1"/>
            </a:gs>
            <a:gs pos="98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1228" y="198120"/>
            <a:ext cx="10895012" cy="533400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Arial Black" panose="020B0A04020102020204" pitchFamily="34" charset="0"/>
              </a:rPr>
              <a:t>Самые крупные террористические акты в России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01118" y="1082619"/>
            <a:ext cx="7039292" cy="4771708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600" b="1" dirty="0"/>
              <a:t>6 февраля 2004 года</a:t>
            </a:r>
            <a:r>
              <a:rPr lang="ru-RU" sz="2600" dirty="0"/>
              <a:t> </a:t>
            </a:r>
            <a:r>
              <a:rPr lang="ru-RU" sz="2600" b="1" dirty="0"/>
              <a:t>на Замоскворецкой линии Московского метрополитена </a:t>
            </a:r>
            <a:r>
              <a:rPr lang="ru-RU" sz="2600" dirty="0"/>
              <a:t>на перегоне между станциями </a:t>
            </a:r>
            <a:r>
              <a:rPr lang="ru-RU" sz="2600" dirty="0" smtClean="0"/>
              <a:t>«Автозаводская» </a:t>
            </a:r>
            <a:r>
              <a:rPr lang="ru-RU" sz="2600" dirty="0"/>
              <a:t>и </a:t>
            </a:r>
            <a:r>
              <a:rPr lang="ru-RU" sz="2600" dirty="0" smtClean="0"/>
              <a:t>«Павелецкая» в </a:t>
            </a:r>
            <a:r>
              <a:rPr lang="ru-RU" sz="2600" dirty="0"/>
              <a:t>вагоне поезда произошел взрыв. В </a:t>
            </a:r>
            <a:r>
              <a:rPr lang="ru-RU" sz="2600" dirty="0" smtClean="0"/>
              <a:t>тоннеле </a:t>
            </a:r>
            <a:r>
              <a:rPr lang="ru-RU" sz="2600" dirty="0"/>
              <a:t>возник сильный пожар. В результате теракта погиб 41 человек, более 130 ранены.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600" b="1" dirty="0" smtClean="0"/>
              <a:t>1 </a:t>
            </a:r>
            <a:r>
              <a:rPr lang="ru-RU" sz="2600" b="1" dirty="0"/>
              <a:t>сентября 2004 </a:t>
            </a:r>
            <a:r>
              <a:rPr lang="ru-RU" sz="2600" b="1" dirty="0" smtClean="0"/>
              <a:t>года</a:t>
            </a:r>
            <a:r>
              <a:rPr lang="ru-RU" sz="2600" dirty="0" smtClean="0"/>
              <a:t> в результате </a:t>
            </a:r>
            <a:r>
              <a:rPr lang="ru-RU" sz="2600" dirty="0"/>
              <a:t>захвата террористами </a:t>
            </a:r>
            <a:r>
              <a:rPr lang="ru-RU" sz="2600" b="1" dirty="0" smtClean="0"/>
              <a:t>школы</a:t>
            </a:r>
            <a:r>
              <a:rPr lang="ru-RU" sz="2600" dirty="0" smtClean="0"/>
              <a:t> </a:t>
            </a:r>
            <a:r>
              <a:rPr lang="ru-RU" sz="2600" b="1" dirty="0"/>
              <a:t>№ 1 </a:t>
            </a:r>
            <a:r>
              <a:rPr lang="ru-RU" sz="2600" b="1" dirty="0" smtClean="0"/>
              <a:t>в Беслане </a:t>
            </a:r>
            <a:r>
              <a:rPr lang="ru-RU" sz="2600" dirty="0" smtClean="0"/>
              <a:t>в </a:t>
            </a:r>
            <a:r>
              <a:rPr lang="ru-RU" sz="2600" dirty="0"/>
              <a:t>заложниках оказались более 1200 человек. Погибли и позднее скончались от ранений 334 человека, 186 из них - дети. Инвалидами стали 126 бывших заложников, 70 из которых - дети.</a:t>
            </a:r>
            <a:br>
              <a:rPr lang="ru-RU" sz="2600" dirty="0"/>
            </a:br>
            <a:endParaRPr lang="ru-RU" sz="2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573" t="3555" r="573" b="-9316"/>
          <a:stretch/>
        </p:blipFill>
        <p:spPr>
          <a:xfrm>
            <a:off x="195615" y="3822723"/>
            <a:ext cx="4762370" cy="28420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79"/>
          <a:stretch/>
        </p:blipFill>
        <p:spPr>
          <a:xfrm>
            <a:off x="252483" y="928048"/>
            <a:ext cx="4648635" cy="280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4102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288">
              <a:srgbClr val="FBD264"/>
            </a:gs>
            <a:gs pos="28934">
              <a:schemeClr val="bg1"/>
            </a:gs>
            <a:gs pos="0">
              <a:srgbClr val="FF0000"/>
            </a:gs>
            <a:gs pos="74000">
              <a:schemeClr val="bg1"/>
            </a:gs>
            <a:gs pos="100000">
              <a:srgbClr val="D78853"/>
            </a:gs>
            <a:gs pos="86000">
              <a:schemeClr val="bg1"/>
            </a:gs>
            <a:gs pos="92900">
              <a:schemeClr val="bg1"/>
            </a:gs>
            <a:gs pos="98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60520" y="1280160"/>
            <a:ext cx="7665720" cy="4983480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/>
              <a:t>13 октября 2005 года</a:t>
            </a:r>
            <a:r>
              <a:rPr lang="ru-RU" sz="2400" dirty="0"/>
              <a:t> примерно в 9.20 утра по московскому времени во время строевого смотра личного состава силовых подразделений в </a:t>
            </a:r>
            <a:r>
              <a:rPr lang="ru-RU" sz="2400" b="1" dirty="0"/>
              <a:t>Нальчике</a:t>
            </a:r>
            <a:r>
              <a:rPr lang="ru-RU" sz="2400" dirty="0"/>
              <a:t> (</a:t>
            </a:r>
            <a:r>
              <a:rPr lang="ru-RU" sz="2400" b="1" dirty="0"/>
              <a:t>Кабардино-Балкария</a:t>
            </a:r>
            <a:r>
              <a:rPr lang="ru-RU" sz="2400" dirty="0"/>
              <a:t>) было совершено нападение на здания отделов и подразделений МВД, управления ФСБ, Центра «Т» и погранчасти, 12 группами боевиков. В итоге были уничтожены 87 и задержаны 50 террористов, убиты 12 мирных жителей и 35 сотрудников милиции и силовых структур, ранены более 100 человек, из них 85 сотрудников правоохранительных </a:t>
            </a:r>
            <a:r>
              <a:rPr lang="ru-RU" sz="2400" dirty="0" smtClean="0"/>
              <a:t>органов.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 smtClean="0"/>
              <a:t>21 </a:t>
            </a:r>
            <a:r>
              <a:rPr lang="ru-RU" sz="2400" b="1" dirty="0"/>
              <a:t>августа 2006 года</a:t>
            </a:r>
            <a:r>
              <a:rPr lang="ru-RU" sz="2400" dirty="0"/>
              <a:t> — взрыв на Черкизовском рынке в </a:t>
            </a:r>
            <a:r>
              <a:rPr lang="ru-RU" sz="2400" b="1" dirty="0"/>
              <a:t>Москве</a:t>
            </a:r>
            <a:r>
              <a:rPr lang="ru-RU" sz="2400" dirty="0"/>
              <a:t>. В результате взрыва погибли 14 человек, ранен 61 человек. 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31228" y="198120"/>
            <a:ext cx="10895012" cy="533400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Arial Black" panose="020B0A04020102020204" pitchFamily="34" charset="0"/>
              </a:rPr>
              <a:t>Самые крупные террористические акты в России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" y="731520"/>
            <a:ext cx="3855720" cy="29124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3771900"/>
            <a:ext cx="3825240" cy="261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591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288">
              <a:srgbClr val="FBD264"/>
            </a:gs>
            <a:gs pos="28934">
              <a:schemeClr val="bg1"/>
            </a:gs>
            <a:gs pos="0">
              <a:srgbClr val="FF0000"/>
            </a:gs>
            <a:gs pos="74000">
              <a:schemeClr val="bg1"/>
            </a:gs>
            <a:gs pos="100000">
              <a:srgbClr val="D78853"/>
            </a:gs>
            <a:gs pos="86000">
              <a:schemeClr val="bg1"/>
            </a:gs>
            <a:gs pos="92900">
              <a:schemeClr val="bg1"/>
            </a:gs>
            <a:gs pos="98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89960" y="883920"/>
            <a:ext cx="8336280" cy="6126480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200" b="1" dirty="0"/>
              <a:t>27 ноября 2009 года</a:t>
            </a:r>
            <a:r>
              <a:rPr lang="ru-RU" sz="2200" dirty="0"/>
              <a:t> на железнодорожных путях в районе деревни Лыкошино на 284-м километре Октябрьской железной дороги были заложены два взрывных устройства, сработавшие при прохождении скоростного поезда </a:t>
            </a:r>
            <a:r>
              <a:rPr lang="ru-RU" sz="2200" b="1" dirty="0" smtClean="0"/>
              <a:t>«Невский экспресс»</a:t>
            </a:r>
            <a:r>
              <a:rPr lang="ru-RU" sz="2200" dirty="0" smtClean="0"/>
              <a:t>. </a:t>
            </a:r>
            <a:r>
              <a:rPr lang="ru-RU" sz="2200" dirty="0"/>
              <a:t>Теракт унес жизни 27 человек, пострадали более 150 </a:t>
            </a:r>
            <a:r>
              <a:rPr lang="ru-RU" sz="2200" dirty="0" smtClean="0"/>
              <a:t>пассажиров.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200" b="1" dirty="0" smtClean="0"/>
              <a:t>24 </a:t>
            </a:r>
            <a:r>
              <a:rPr lang="ru-RU" sz="2200" b="1" dirty="0"/>
              <a:t>января 2011 года</a:t>
            </a:r>
            <a:r>
              <a:rPr lang="ru-RU" sz="2200" dirty="0"/>
              <a:t> в зале прибытия пассажиров международных авиалиний аэропорта </a:t>
            </a:r>
            <a:r>
              <a:rPr lang="ru-RU" sz="2200" b="1" dirty="0"/>
              <a:t>Домодедово</a:t>
            </a:r>
            <a:r>
              <a:rPr lang="ru-RU" sz="2200" dirty="0"/>
              <a:t> террорист привел в действие закрепленное на его поясе самодельное взрывное. От взрыва погибли 37 и пострадали 172 человека.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200" b="1" dirty="0"/>
              <a:t>3 апреля 2017 года </a:t>
            </a:r>
            <a:r>
              <a:rPr lang="ru-RU" sz="2200" b="1" dirty="0" smtClean="0"/>
              <a:t>— теракт в Петербургском метрополитене </a:t>
            </a:r>
            <a:r>
              <a:rPr lang="ru-RU" sz="2200" dirty="0" smtClean="0"/>
              <a:t>унёс </a:t>
            </a:r>
            <a:r>
              <a:rPr lang="ru-RU" sz="2200" dirty="0"/>
              <a:t>жизни 16 </a:t>
            </a:r>
            <a:r>
              <a:rPr lang="ru-RU" sz="2200" dirty="0" smtClean="0"/>
              <a:t>пассажиров, </a:t>
            </a:r>
            <a:r>
              <a:rPr lang="ru-RU" sz="2200" dirty="0"/>
              <a:t>пострадало 87 </a:t>
            </a:r>
            <a:r>
              <a:rPr lang="ru-RU" sz="2200" dirty="0" smtClean="0"/>
              <a:t>человек. </a:t>
            </a:r>
            <a:r>
              <a:rPr lang="ru-RU" sz="2200" dirty="0"/>
              <a:t>Ни одна террористическая организация не взяла ответственность за этот теракт, однако, по мнению источников в правоохранительных органах, террорист-смертник — 22-летний уроженец Киргизии, гражданин РФ Акбаржон Джалилов — мог быть членом ранее неизвестной террористической группировкой «Катиба аль-Имам Шамиль», связанной с «Аль-Каидой».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31228" y="198120"/>
            <a:ext cx="10895012" cy="533400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Arial Black" panose="020B0A04020102020204" pitchFamily="34" charset="0"/>
              </a:rPr>
              <a:t>Самые крупные террористические акты в России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235"/>
          <a:stretch/>
        </p:blipFill>
        <p:spPr>
          <a:xfrm>
            <a:off x="304800" y="762000"/>
            <a:ext cx="3108960" cy="17983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560" y="2645732"/>
            <a:ext cx="3108960" cy="20272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485"/>
          <a:stretch/>
        </p:blipFill>
        <p:spPr>
          <a:xfrm>
            <a:off x="304800" y="4763132"/>
            <a:ext cx="3108960" cy="202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5517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288">
              <a:srgbClr val="FBD264"/>
            </a:gs>
            <a:gs pos="28934">
              <a:schemeClr val="bg1"/>
            </a:gs>
            <a:gs pos="0">
              <a:srgbClr val="FF0000"/>
            </a:gs>
            <a:gs pos="74000">
              <a:schemeClr val="bg1"/>
            </a:gs>
            <a:gs pos="100000">
              <a:srgbClr val="D78853"/>
            </a:gs>
            <a:gs pos="86000">
              <a:schemeClr val="bg1"/>
            </a:gs>
            <a:gs pos="92900">
              <a:schemeClr val="bg1"/>
            </a:gs>
            <a:gs pos="98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1214" y="343299"/>
            <a:ext cx="8244841" cy="1267137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Arial Black" panose="020B0A04020102020204" pitchFamily="34" charset="0"/>
              </a:rPr>
              <a:t>Пропаганда террористической идеологии</a:t>
            </a:r>
            <a:endParaRPr lang="ru-RU" sz="3600" dirty="0">
              <a:latin typeface="Arial Black" panose="020B0A04020102020204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40" y="307816"/>
            <a:ext cx="1926908" cy="119269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86" y="1799002"/>
            <a:ext cx="10945505" cy="4571318"/>
          </a:xfrm>
          <a:ln w="38100">
            <a:solidFill>
              <a:srgbClr val="FF0000"/>
            </a:solidFill>
            <a:prstDash val="solid"/>
          </a:ln>
        </p:spPr>
        <p:txBody>
          <a:bodyPr>
            <a:no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b="1" dirty="0"/>
              <a:t>Пропаганда террористической идеологии может проявляться как в прямых призывах к террористической деятельности, так и в скрытых формах. </a:t>
            </a:r>
            <a:endParaRPr lang="ru-RU" sz="2400" b="1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i="1" dirty="0" smtClean="0"/>
              <a:t>Например</a:t>
            </a:r>
            <a:r>
              <a:rPr lang="ru-RU" sz="2400" i="1" dirty="0"/>
              <a:t>, призыв вступить в какую-либо террористическую группу, </a:t>
            </a:r>
            <a:r>
              <a:rPr lang="ru-RU" sz="2400" i="1" dirty="0" smtClean="0"/>
              <a:t>  распространение цитат или фильмов, </a:t>
            </a:r>
            <a:r>
              <a:rPr lang="ru-RU" sz="2400" i="1" dirty="0"/>
              <a:t>содержащих террористическую </a:t>
            </a:r>
            <a:r>
              <a:rPr lang="ru-RU" sz="2400" i="1" dirty="0" smtClean="0"/>
              <a:t>идеологию</a:t>
            </a:r>
            <a:r>
              <a:rPr lang="ru-RU" sz="2400" i="1" dirty="0"/>
              <a:t>.</a:t>
            </a:r>
            <a:endParaRPr lang="ru-RU" sz="2400" i="1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b="1" dirty="0"/>
              <a:t>Террористические организации стремятся использовать любые коммуникационные возможности для </a:t>
            </a:r>
            <a:r>
              <a:rPr lang="ru-RU" sz="2400" b="1" dirty="0" smtClean="0"/>
              <a:t>пропаганды </a:t>
            </a:r>
            <a:r>
              <a:rPr lang="ru-RU" sz="2400" b="1" dirty="0"/>
              <a:t>своих идей, привлечения новых сторонников. </a:t>
            </a:r>
            <a:endParaRPr lang="ru-RU" sz="2400" b="1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b="1" dirty="0" smtClean="0"/>
              <a:t>В </a:t>
            </a:r>
            <a:r>
              <a:rPr lang="ru-RU" sz="2400" b="1" dirty="0"/>
              <a:t>сети Интернет функционирует большое количество </a:t>
            </a:r>
            <a:r>
              <a:rPr lang="ru-RU" sz="2400" b="1" dirty="0" smtClean="0"/>
              <a:t>сайтов </a:t>
            </a:r>
            <a:r>
              <a:rPr lang="ru-RU" sz="2400" b="1" dirty="0"/>
              <a:t>напрямую не аффилированных с террористическими организациями, но разделяющих их идеологию и оказывающих террористам поддержку в различных формах</a:t>
            </a:r>
            <a:r>
              <a:rPr lang="ru-RU" sz="2400" b="1" dirty="0" smtClean="0"/>
              <a:t>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b="1" dirty="0"/>
              <a:t>Социальные сети сегодня превратились в мощный инструмент манипуляции.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1"/>
          <a:stretch/>
        </p:blipFill>
        <p:spPr>
          <a:xfrm>
            <a:off x="10332720" y="343299"/>
            <a:ext cx="1737360" cy="115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52520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064" y="212905"/>
            <a:ext cx="10690746" cy="887105"/>
          </a:xfrm>
          <a:solidFill>
            <a:schemeClr val="bg1"/>
          </a:solidFill>
          <a:ln w="57150">
            <a:solidFill>
              <a:srgbClr val="F60A0A"/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6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Противодействие идеологии терроризма</a:t>
            </a:r>
            <a:endParaRPr lang="ru-RU" sz="4400" b="1" dirty="0">
              <a:solidFill>
                <a:srgbClr val="F60A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1321" y="1432560"/>
            <a:ext cx="11382232" cy="5242560"/>
          </a:xfrm>
          <a:solidFill>
            <a:schemeClr val="bg1"/>
          </a:solidFill>
          <a:ln w="76200">
            <a:solidFill>
              <a:srgbClr val="CC0000"/>
            </a:solidFill>
          </a:ln>
        </p:spPr>
        <p:txBody>
          <a:bodyPr>
            <a:normAutofit fontScale="92500" lnSpcReduction="20000"/>
          </a:bodyPr>
          <a:lstStyle/>
          <a:p>
            <a:pPr algn="ctr">
              <a:spcBef>
                <a:spcPts val="300"/>
              </a:spcBef>
            </a:pPr>
            <a:endParaRPr lang="ru-RU" sz="1200" b="1" u="sng" dirty="0" smtClean="0"/>
          </a:p>
          <a:p>
            <a:pPr algn="ctr">
              <a:spcBef>
                <a:spcPts val="300"/>
              </a:spcBef>
            </a:pPr>
            <a:r>
              <a:rPr lang="ru-RU" sz="3000" b="1" u="sng" dirty="0" smtClean="0"/>
              <a:t>Главная цель</a:t>
            </a:r>
            <a:r>
              <a:rPr lang="ru-RU" sz="3000" b="1" dirty="0" smtClean="0"/>
              <a:t> - формирование </a:t>
            </a:r>
            <a:r>
              <a:rPr lang="ru-RU" sz="3000" b="1" dirty="0"/>
              <a:t>в </a:t>
            </a:r>
            <a:r>
              <a:rPr lang="ru-RU" sz="3000" b="1" dirty="0" smtClean="0"/>
              <a:t>обществе антитеррористического мировоззрения</a:t>
            </a:r>
          </a:p>
          <a:p>
            <a:r>
              <a:rPr lang="ru-RU" sz="2300" b="1" dirty="0" smtClean="0"/>
              <a:t>Для </a:t>
            </a:r>
            <a:r>
              <a:rPr lang="ru-RU" sz="2300" b="1" dirty="0"/>
              <a:t>достижения названной цели </a:t>
            </a:r>
            <a:r>
              <a:rPr lang="ru-RU" sz="2300" b="1" dirty="0" smtClean="0"/>
              <a:t>необходимо: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300" b="1" dirty="0" smtClean="0"/>
              <a:t>воспитание </a:t>
            </a:r>
            <a:r>
              <a:rPr lang="ru-RU" sz="2300" b="1" dirty="0"/>
              <a:t>толерантности, уважения и правильного понимания многообразия </a:t>
            </a:r>
            <a:r>
              <a:rPr lang="ru-RU" sz="2300" b="1" dirty="0" smtClean="0"/>
              <a:t>культур;</a:t>
            </a:r>
            <a:endParaRPr lang="ru-RU" sz="23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300" b="1" dirty="0" smtClean="0"/>
              <a:t>повышение </a:t>
            </a:r>
            <a:r>
              <a:rPr lang="ru-RU" sz="2300" b="1" dirty="0"/>
              <a:t>уровня правовой анти экстремистской и антитеррористической культуры </a:t>
            </a:r>
            <a:r>
              <a:rPr lang="ru-RU" sz="2300" b="1" dirty="0" smtClean="0"/>
              <a:t>населения;</a:t>
            </a:r>
            <a:endParaRPr lang="ru-RU" sz="23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300" b="1" dirty="0" smtClean="0"/>
              <a:t>разъяснения </a:t>
            </a:r>
            <a:r>
              <a:rPr lang="ru-RU" sz="2300" b="1" dirty="0"/>
              <a:t>подросткам и </a:t>
            </a:r>
            <a:r>
              <a:rPr lang="ru-RU" sz="2300" b="1" dirty="0" smtClean="0"/>
              <a:t>молодежи разрушительной сущности </a:t>
            </a:r>
            <a:r>
              <a:rPr lang="ru-RU" sz="2300" b="1" dirty="0"/>
              <a:t>терроризма;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300" b="1" dirty="0" smtClean="0"/>
              <a:t>убеждение в </a:t>
            </a:r>
            <a:r>
              <a:rPr lang="ru-RU" sz="2300" b="1" dirty="0"/>
              <a:t>бесперспективности </a:t>
            </a:r>
            <a:r>
              <a:rPr lang="ru-RU" sz="2300" b="1" dirty="0" smtClean="0"/>
              <a:t>использования о </a:t>
            </a:r>
            <a:r>
              <a:rPr lang="ru-RU" sz="2300" b="1" dirty="0"/>
              <a:t>насилия для достижения каких бы то ни было </a:t>
            </a:r>
            <a:r>
              <a:rPr lang="ru-RU" sz="2300" b="1" dirty="0" smtClean="0"/>
              <a:t>целей;</a:t>
            </a:r>
            <a:endParaRPr lang="ru-RU" sz="23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300" b="1" dirty="0" smtClean="0"/>
              <a:t>доведение </a:t>
            </a:r>
            <a:r>
              <a:rPr lang="ru-RU" sz="2300" b="1" dirty="0"/>
              <a:t>до населения </a:t>
            </a:r>
            <a:r>
              <a:rPr lang="ru-RU" sz="2300" b="1" dirty="0" smtClean="0"/>
              <a:t>стратегической </a:t>
            </a:r>
            <a:r>
              <a:rPr lang="ru-RU" sz="2300" b="1" dirty="0"/>
              <a:t>государственной позиции о неотвратимости </a:t>
            </a:r>
            <a:r>
              <a:rPr lang="ru-RU" sz="2300" b="1" dirty="0" smtClean="0"/>
              <a:t>наказания </a:t>
            </a:r>
            <a:r>
              <a:rPr lang="ru-RU" sz="2300" b="1" dirty="0"/>
              <a:t>за совершение актов терроризма;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300" b="1" dirty="0" smtClean="0"/>
              <a:t>разоблачение </a:t>
            </a:r>
            <a:r>
              <a:rPr lang="ru-RU" sz="2300" b="1" dirty="0"/>
              <a:t>мифов, героизирующих террористическую и в целом экстремистскую </a:t>
            </a:r>
            <a:r>
              <a:rPr lang="ru-RU" sz="2300" b="1" dirty="0" smtClean="0"/>
              <a:t>деятельность;</a:t>
            </a:r>
            <a:endParaRPr lang="ru-RU" sz="23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300" b="1" dirty="0" smtClean="0"/>
              <a:t>формирование </a:t>
            </a:r>
            <a:r>
              <a:rPr lang="ru-RU" sz="2300" b="1" dirty="0"/>
              <a:t>у граждан готовности оказать активное противодействие </a:t>
            </a:r>
            <a:r>
              <a:rPr lang="ru-RU" sz="2300" b="1" dirty="0" smtClean="0"/>
              <a:t>экстремистам;</a:t>
            </a:r>
            <a:endParaRPr lang="ru-RU" sz="23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300" b="1" dirty="0" smtClean="0"/>
              <a:t>воспитание </a:t>
            </a:r>
            <a:r>
              <a:rPr lang="ru-RU" sz="2300" b="1" dirty="0"/>
              <a:t>среди </a:t>
            </a:r>
            <a:r>
              <a:rPr lang="ru-RU" sz="2300" b="1" dirty="0" smtClean="0"/>
              <a:t>населения </a:t>
            </a:r>
            <a:r>
              <a:rPr lang="ru-RU" sz="2300" b="1" dirty="0"/>
              <a:t>уважительного отношения к представителям органов власти, правам и свободам всех членов </a:t>
            </a:r>
            <a:r>
              <a:rPr lang="ru-RU" sz="2300" b="1" dirty="0" smtClean="0"/>
              <a:t>общества.</a:t>
            </a:r>
            <a:endParaRPr lang="ru-RU" sz="2300" b="1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98864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60A0A"/>
            </a:gs>
            <a:gs pos="28000">
              <a:srgbClr val="FBD264"/>
            </a:gs>
            <a:gs pos="0">
              <a:srgbClr val="FF0000"/>
            </a:gs>
            <a:gs pos="66000">
              <a:srgbClr val="FBD264"/>
            </a:gs>
            <a:gs pos="100000">
              <a:srgbClr val="FF0000"/>
            </a:gs>
            <a:gs pos="22000">
              <a:srgbClr val="FBD264"/>
            </a:gs>
            <a:gs pos="75000">
              <a:srgbClr val="E98C2F"/>
            </a:gs>
            <a:gs pos="99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7387" y="899160"/>
            <a:ext cx="10864532" cy="4404360"/>
          </a:xfrm>
          <a:ln w="76200">
            <a:solidFill>
              <a:schemeClr val="tx1">
                <a:lumMod val="95000"/>
                <a:lumOff val="5000"/>
              </a:schemeClr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ru-RU" sz="6200" dirty="0" smtClean="0">
                <a:latin typeface="Arial Black" panose="020B0A04020102020204" pitchFamily="34" charset="0"/>
              </a:rPr>
              <a:t>Терроризм – это угроза обществу!</a:t>
            </a:r>
          </a:p>
          <a:p>
            <a:pPr algn="ctr"/>
            <a:r>
              <a:rPr lang="ru-RU" sz="4000" dirty="0" smtClean="0">
                <a:latin typeface="Arial Black" panose="020B0A04020102020204" pitchFamily="34" charset="0"/>
              </a:rPr>
              <a:t>Будьте бдительны! </a:t>
            </a:r>
          </a:p>
          <a:p>
            <a:pPr algn="ctr"/>
            <a:r>
              <a:rPr lang="ru-RU" sz="4000" dirty="0" smtClean="0">
                <a:latin typeface="Arial Black" panose="020B0A04020102020204" pitchFamily="34" charset="0"/>
              </a:rPr>
              <a:t>Отсутствие бдительности – извечная мечта террористов!</a:t>
            </a:r>
            <a:endParaRPr lang="ru-RU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3946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345" y="198120"/>
            <a:ext cx="5895975" cy="6278880"/>
          </a:xfrm>
          <a:prstGeom prst="rect">
            <a:avLst/>
          </a:prstGeom>
          <a:gradFill>
            <a:gsLst>
              <a:gs pos="9288">
                <a:srgbClr val="FBD264"/>
              </a:gs>
              <a:gs pos="28934">
                <a:schemeClr val="bg1"/>
              </a:gs>
              <a:gs pos="0">
                <a:srgbClr val="FF0000"/>
              </a:gs>
              <a:gs pos="74000">
                <a:schemeClr val="bg1"/>
              </a:gs>
              <a:gs pos="100000">
                <a:srgbClr val="D78853"/>
              </a:gs>
              <a:gs pos="86000">
                <a:schemeClr val="bg1"/>
              </a:gs>
              <a:gs pos="92900">
                <a:schemeClr val="bg1"/>
              </a:gs>
              <a:gs pos="98000">
                <a:srgbClr val="FF0000"/>
              </a:gs>
            </a:gsLst>
            <a:lin ang="5400000" scaled="1"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0025" y="198120"/>
            <a:ext cx="6033453" cy="105156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СОДЕРЖАНИЕ</a:t>
            </a:r>
            <a:endParaRPr lang="ru-RU" sz="4800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00025" y="1310640"/>
            <a:ext cx="5667692" cy="4876800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/>
              <a:t>Введение 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Нормативная база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Терроризм – это …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Структурные элементы терроризма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Причины возникновения терроризма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История терроризма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Терроризм в России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Пропаганда терроризма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Противодействие идеологии терроризма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 Заключение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678" r="4934"/>
          <a:stretch/>
        </p:blipFill>
        <p:spPr>
          <a:xfrm>
            <a:off x="6992318" y="167926"/>
            <a:ext cx="4991100" cy="32910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3242" y="3583671"/>
            <a:ext cx="4678680" cy="31191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1893" y="1239965"/>
            <a:ext cx="1919129" cy="14393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9411" y="3583671"/>
            <a:ext cx="1557973" cy="91374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1770" y="4908391"/>
            <a:ext cx="985568" cy="113675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-16598" y="6839698"/>
            <a:ext cx="12192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6154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837">
              <a:srgbClr val="FBD264"/>
            </a:gs>
            <a:gs pos="27306">
              <a:schemeClr val="bg1"/>
            </a:gs>
            <a:gs pos="0">
              <a:srgbClr val="D78853"/>
            </a:gs>
            <a:gs pos="74000">
              <a:srgbClr val="FBD264"/>
            </a:gs>
            <a:gs pos="83000">
              <a:srgbClr val="E98C2F"/>
            </a:gs>
            <a:gs pos="100000">
              <a:srgbClr val="D7885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960120" y="664038"/>
            <a:ext cx="9144000" cy="752302"/>
          </a:xfrm>
        </p:spPr>
        <p:txBody>
          <a:bodyPr>
            <a:noAutofit/>
          </a:bodyPr>
          <a:lstStyle/>
          <a:p>
            <a:pPr algn="l"/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FrankRuehl" panose="020E0503060101010101" pitchFamily="34" charset="-79"/>
              </a:rPr>
              <a:t>Введение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FrankRuehl" panose="020E0503060101010101" pitchFamily="34" charset="-79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582759" y="1492612"/>
            <a:ext cx="11319681" cy="4653885"/>
          </a:xfrm>
        </p:spPr>
        <p:txBody>
          <a:bodyPr>
            <a:noAutofit/>
          </a:bodyPr>
          <a:lstStyle/>
          <a:p>
            <a:r>
              <a:rPr lang="ru-RU" sz="3400" b="1" dirty="0"/>
              <a:t>В наше время современное российское общество переживает трансформацию системы ценностей, обусловленную модернизацией общественной жизни. </a:t>
            </a:r>
            <a:endParaRPr lang="ru-RU" sz="3400" b="1" dirty="0" smtClean="0"/>
          </a:p>
          <a:p>
            <a:r>
              <a:rPr lang="ru-RU" sz="3400" b="1" dirty="0" smtClean="0"/>
              <a:t>Процессы глобализации стимулируют напряженность в межнациональных отношениях, сопровождающуюся межэтническими конфликтами, и на этой почве начинают появляться различные оппозиционные группы, пытающиеся добиться желаемого для них результата через экстремизм и терроризм.</a:t>
            </a:r>
            <a:endParaRPr lang="ru-RU" sz="3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12192000" cy="25908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6598920"/>
            <a:ext cx="12192000" cy="25908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3828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9288">
                <a:srgbClr val="FBD264"/>
              </a:gs>
              <a:gs pos="28934">
                <a:schemeClr val="bg1"/>
              </a:gs>
              <a:gs pos="0">
                <a:srgbClr val="FF0000"/>
              </a:gs>
              <a:gs pos="74000">
                <a:schemeClr val="bg1"/>
              </a:gs>
              <a:gs pos="100000">
                <a:srgbClr val="D78853"/>
              </a:gs>
              <a:gs pos="88525">
                <a:schemeClr val="accent4">
                  <a:lumMod val="60000"/>
                  <a:lumOff val="40000"/>
                </a:schemeClr>
              </a:gs>
              <a:gs pos="98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322320" y="30480"/>
            <a:ext cx="8869680" cy="12039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0520" y="236220"/>
            <a:ext cx="7680959" cy="792480"/>
          </a:xfrm>
        </p:spPr>
        <p:txBody>
          <a:bodyPr>
            <a:noAutofit/>
          </a:bodyPr>
          <a:lstStyle/>
          <a:p>
            <a:r>
              <a:rPr lang="ru-RU" sz="5400" b="1" u="sng" dirty="0" smtClean="0">
                <a:latin typeface="Arial Black" panose="020B0A04020102020204" pitchFamily="34" charset="0"/>
              </a:rPr>
              <a:t>Нормативная база</a:t>
            </a:r>
            <a:endParaRPr lang="ru-RU" sz="5400" b="1" u="sng" dirty="0">
              <a:latin typeface="Arial Black" panose="020B0A040201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35280" y="1844040"/>
            <a:ext cx="11704320" cy="4160520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55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6 марта 2006 г. № 35-ФЗ «О противодействии терроризму»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55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25.07.2002 г. № 114-ФЗ «О противодействии экстремистской деятельности»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55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Концепция противодействия терроризму в Российской Федерации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55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Комплексный план противодействия идеологии терроризма на 2013-2018 гг.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55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Стратегия противодействия экстремизму в Российской Федерации до 2025 года и План мероприятий по ее реализации</a:t>
            </a:r>
            <a:endParaRPr lang="ru-RU" sz="25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60570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288">
              <a:srgbClr val="FBD264"/>
            </a:gs>
            <a:gs pos="28934">
              <a:schemeClr val="bg1"/>
            </a:gs>
            <a:gs pos="0">
              <a:srgbClr val="FF0000"/>
            </a:gs>
            <a:gs pos="74000">
              <a:schemeClr val="bg1"/>
            </a:gs>
            <a:gs pos="100000">
              <a:srgbClr val="D78853"/>
            </a:gs>
            <a:gs pos="88525">
              <a:schemeClr val="accent4">
                <a:lumMod val="60000"/>
                <a:lumOff val="40000"/>
              </a:schemeClr>
            </a:gs>
            <a:gs pos="98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61760" y="3494536"/>
            <a:ext cx="5410200" cy="2910661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Суть террора </a:t>
            </a:r>
            <a:r>
              <a:rPr lang="ru-RU" sz="2600" dirty="0" smtClean="0">
                <a:cs typeface="Aharoni" panose="02010803020104030203" pitchFamily="2" charset="-79"/>
              </a:rPr>
              <a:t>– </a:t>
            </a:r>
            <a:r>
              <a:rPr lang="ru-RU" sz="2600" b="1" dirty="0" smtClean="0">
                <a:cs typeface="Aharoni" panose="02010803020104030203" pitchFamily="2" charset="-79"/>
              </a:rPr>
              <a:t>применение насилия с целью добиться желательного для террористов развития событий – дестабилизации общества, падения престижа власти, политических уступок со стороны власти и т.д.</a:t>
            </a:r>
            <a:endParaRPr lang="ru-RU" sz="2600" b="1" dirty="0">
              <a:cs typeface="Aharoni" panose="02010803020104030203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" y="167640"/>
            <a:ext cx="11871960" cy="317009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Терроризм</a:t>
            </a:r>
            <a:r>
              <a:rPr lang="ru-RU" sz="4000" dirty="0">
                <a:cs typeface="Aharoni" panose="02010803020104030203" pitchFamily="2" charset="-79"/>
              </a:rPr>
              <a:t> </a:t>
            </a:r>
            <a:r>
              <a:rPr lang="ru-RU" sz="3200" b="1" dirty="0">
                <a:cs typeface="Aharoni" panose="02010803020104030203" pitchFamily="2" charset="-79"/>
              </a:rPr>
              <a:t>— это идеология насилия и практика воздействия на общественное сознание, на принятие решений органами государственной власти, органами местного самоуправления или международными организациями, связанные с устрашением населения </a:t>
            </a:r>
            <a:r>
              <a:rPr lang="ru-RU" sz="3200" b="1" dirty="0" smtClean="0">
                <a:cs typeface="Aharoni" panose="02010803020104030203" pitchFamily="2" charset="-79"/>
              </a:rPr>
              <a:t>и (или) </a:t>
            </a:r>
            <a:r>
              <a:rPr lang="ru-RU" sz="3200" b="1" dirty="0">
                <a:cs typeface="Aharoni" panose="02010803020104030203" pitchFamily="2" charset="-79"/>
              </a:rPr>
              <a:t>иными формами противоправных насильственных действий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753" y="3434900"/>
            <a:ext cx="5515928" cy="307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2673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8C2F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67348" y="365760"/>
            <a:ext cx="11687492" cy="71628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Структурные элементы терроризма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38" r="2538"/>
          <a:stretch>
            <a:fillRect/>
          </a:stretch>
        </p:blipFill>
        <p:spPr>
          <a:xfrm>
            <a:off x="8152521" y="1203960"/>
            <a:ext cx="3917558" cy="3093720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04508" y="1502392"/>
            <a:ext cx="7496492" cy="4968240"/>
          </a:xfrm>
        </p:spPr>
        <p:txBody>
          <a:bodyPr>
            <a:noAutofit/>
          </a:bodyPr>
          <a:lstStyle/>
          <a:p>
            <a:pPr algn="ctr"/>
            <a:r>
              <a:rPr lang="ru-RU" sz="3200" b="1" u="sng" dirty="0"/>
              <a:t>Терроризм включает несколько взаимосвязанных элементов</a:t>
            </a:r>
            <a:r>
              <a:rPr lang="ru-RU" sz="3200" b="1" dirty="0" smtClean="0"/>
              <a:t>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600" dirty="0" smtClean="0"/>
              <a:t>- </a:t>
            </a:r>
            <a:r>
              <a:rPr lang="ru-RU" sz="2600" b="1" dirty="0"/>
              <a:t>идеологию терроризма </a:t>
            </a:r>
            <a:r>
              <a:rPr lang="ru-RU" sz="2600" dirty="0"/>
              <a:t>(теории, концепции, идейно-политические платформы);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600" dirty="0"/>
              <a:t>- </a:t>
            </a:r>
            <a:r>
              <a:rPr lang="ru-RU" sz="2600" b="1" dirty="0"/>
              <a:t>террористические структуры </a:t>
            </a:r>
            <a:r>
              <a:rPr lang="ru-RU" sz="2600" dirty="0"/>
              <a:t>(международные и национальные террористические организации, экстремистские - правые и левые, националистические, религиозные и другие общественные организации, структуры организованной преступности и т.п.),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600" dirty="0"/>
              <a:t>- </a:t>
            </a:r>
            <a:r>
              <a:rPr lang="ru-RU" sz="2600" b="1" dirty="0"/>
              <a:t>террористическая практика </a:t>
            </a:r>
            <a:r>
              <a:rPr lang="ru-RU" sz="2600" dirty="0"/>
              <a:t>(террористическая деятельность).</a:t>
            </a:r>
          </a:p>
          <a:p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32004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2521" y="4419600"/>
            <a:ext cx="3917558" cy="228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5091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rgbClr val="FBD264"/>
            </a:gs>
            <a:gs pos="28934">
              <a:schemeClr val="bg1"/>
            </a:gs>
            <a:gs pos="0">
              <a:srgbClr val="FF0000"/>
            </a:gs>
            <a:gs pos="85000">
              <a:schemeClr val="bg1"/>
            </a:gs>
            <a:gs pos="100000">
              <a:srgbClr val="D78853"/>
            </a:gs>
            <a:gs pos="95000">
              <a:schemeClr val="accent4">
                <a:lumMod val="60000"/>
                <a:lumOff val="40000"/>
              </a:schemeClr>
            </a:gs>
            <a:gs pos="98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388" y="2888159"/>
            <a:ext cx="7085012" cy="160020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latin typeface="Arial Black" panose="020B0A04020102020204" pitchFamily="34" charset="0"/>
              </a:rPr>
              <a:t>Причины возникновения и развития терроризма</a:t>
            </a:r>
            <a:endParaRPr lang="ru-RU" sz="4400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" y="4903530"/>
            <a:ext cx="4114800" cy="164660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/>
              <a:t>Религиозные</a:t>
            </a:r>
            <a:r>
              <a:rPr lang="ru-RU" sz="3200" b="1" dirty="0" smtClean="0"/>
              <a:t>:</a:t>
            </a:r>
          </a:p>
          <a:p>
            <a:pPr algn="ctr"/>
            <a:r>
              <a:rPr lang="ru-RU" sz="2300" dirty="0" smtClean="0"/>
              <a:t>наличие религиозных течений, пропагандирующих экстремистские взгляды</a:t>
            </a:r>
            <a:endParaRPr lang="ru-RU" sz="2300" dirty="0"/>
          </a:p>
        </p:txBody>
      </p:sp>
      <p:sp>
        <p:nvSpPr>
          <p:cNvPr id="6" name="TextBox 5"/>
          <p:cNvSpPr txBox="1"/>
          <p:nvPr/>
        </p:nvSpPr>
        <p:spPr>
          <a:xfrm>
            <a:off x="7895908" y="519499"/>
            <a:ext cx="4114800" cy="21390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/>
              <a:t>Социально-экономические</a:t>
            </a:r>
            <a:r>
              <a:rPr lang="ru-RU" sz="3200" b="1" dirty="0" smtClean="0"/>
              <a:t>:</a:t>
            </a:r>
          </a:p>
          <a:p>
            <a:pPr algn="ctr"/>
            <a:r>
              <a:rPr lang="ru-RU" sz="2300" dirty="0" smtClean="0"/>
              <a:t>низкий уровень жизни в стране, рост безработицы, кризисное положение</a:t>
            </a:r>
            <a:endParaRPr lang="ru-RU" sz="2300" dirty="0"/>
          </a:p>
        </p:txBody>
      </p:sp>
      <p:sp>
        <p:nvSpPr>
          <p:cNvPr id="7" name="TextBox 6"/>
          <p:cNvSpPr txBox="1"/>
          <p:nvPr/>
        </p:nvSpPr>
        <p:spPr>
          <a:xfrm>
            <a:off x="411480" y="519499"/>
            <a:ext cx="4114800" cy="20005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/>
              <a:t>Политические</a:t>
            </a:r>
            <a:r>
              <a:rPr lang="ru-RU" sz="3200" b="1" dirty="0" smtClean="0"/>
              <a:t>:</a:t>
            </a:r>
          </a:p>
          <a:p>
            <a:pPr algn="ctr"/>
            <a:r>
              <a:rPr lang="ru-RU" sz="2300" dirty="0" smtClean="0"/>
              <a:t>политическая нестабильность</a:t>
            </a:r>
            <a:r>
              <a:rPr lang="ru-RU" sz="2300" dirty="0"/>
              <a:t>, ошибки в национальной </a:t>
            </a:r>
            <a:r>
              <a:rPr lang="ru-RU" sz="2300" dirty="0" smtClean="0"/>
              <a:t>политике, недостаток мер по обеспечению безопасности</a:t>
            </a:r>
            <a:endParaRPr lang="ru-RU" sz="2300" dirty="0"/>
          </a:p>
        </p:txBody>
      </p:sp>
      <p:sp>
        <p:nvSpPr>
          <p:cNvPr id="8" name="TextBox 7"/>
          <p:cNvSpPr txBox="1"/>
          <p:nvPr/>
        </p:nvSpPr>
        <p:spPr>
          <a:xfrm>
            <a:off x="7895908" y="4903529"/>
            <a:ext cx="4114800" cy="164660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/>
              <a:t>Духовные</a:t>
            </a:r>
            <a:r>
              <a:rPr lang="ru-RU" sz="3200" b="1" dirty="0" smtClean="0"/>
              <a:t>:</a:t>
            </a:r>
          </a:p>
          <a:p>
            <a:pPr algn="ctr"/>
            <a:r>
              <a:rPr lang="ru-RU" sz="2300" dirty="0" smtClean="0"/>
              <a:t>искажение правовых и общечеловеческих ценностей, морали – кризис общества</a:t>
            </a:r>
            <a:endParaRPr lang="ru-RU" sz="2300" dirty="0"/>
          </a:p>
        </p:txBody>
      </p:sp>
      <p:sp>
        <p:nvSpPr>
          <p:cNvPr id="9" name="Стрелка вниз 8"/>
          <p:cNvSpPr/>
          <p:nvPr/>
        </p:nvSpPr>
        <p:spPr>
          <a:xfrm>
            <a:off x="9953308" y="2865299"/>
            <a:ext cx="640080" cy="143256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5400000">
            <a:off x="5747068" y="5010551"/>
            <a:ext cx="640080" cy="1432560"/>
          </a:xfrm>
          <a:prstGeom prst="downArrow">
            <a:avLst/>
          </a:prstGeom>
          <a:solidFill>
            <a:schemeClr val="tx1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0800000">
            <a:off x="1266508" y="2865299"/>
            <a:ext cx="640080" cy="143256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6200000">
            <a:off x="5747068" y="803493"/>
            <a:ext cx="640080" cy="1432560"/>
          </a:xfrm>
          <a:prstGeom prst="downArrow">
            <a:avLst/>
          </a:prstGeom>
          <a:solidFill>
            <a:schemeClr val="tx1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1495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rgbClr val="FBD264"/>
            </a:gs>
            <a:gs pos="28934">
              <a:schemeClr val="bg1"/>
            </a:gs>
            <a:gs pos="0">
              <a:srgbClr val="FF0000"/>
            </a:gs>
            <a:gs pos="85000">
              <a:schemeClr val="bg1"/>
            </a:gs>
            <a:gs pos="100000">
              <a:srgbClr val="D78853"/>
            </a:gs>
            <a:gs pos="95000">
              <a:schemeClr val="accent4">
                <a:lumMod val="60000"/>
                <a:lumOff val="40000"/>
              </a:schemeClr>
            </a:gs>
            <a:gs pos="98000">
              <a:srgbClr val="FBD26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7753" y="281940"/>
            <a:ext cx="8548807" cy="62484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История терроризма</a:t>
            </a:r>
            <a:endParaRPr lang="ru-RU" sz="4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307" y="1143000"/>
            <a:ext cx="3716893" cy="2766060"/>
          </a:xfrm>
          <a:ln w="28575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400" b="1" u="sng" dirty="0" smtClean="0"/>
              <a:t>От античности </a:t>
            </a:r>
          </a:p>
          <a:p>
            <a:pPr algn="ctr">
              <a:spcBef>
                <a:spcPts val="0"/>
              </a:spcBef>
            </a:pPr>
            <a:r>
              <a:rPr lang="ru-RU" sz="2400" b="1" u="sng" dirty="0" smtClean="0"/>
              <a:t>до 40-х гг. </a:t>
            </a:r>
            <a:r>
              <a:rPr lang="en-US" sz="2400" b="1" u="sng" dirty="0" smtClean="0"/>
              <a:t>XIX </a:t>
            </a:r>
            <a:r>
              <a:rPr lang="ru-RU" sz="2400" b="1" u="sng" dirty="0" smtClean="0"/>
              <a:t>в.</a:t>
            </a:r>
          </a:p>
          <a:p>
            <a:pPr algn="ctr"/>
            <a:r>
              <a:rPr lang="ru-RU" sz="2200" b="1" dirty="0" smtClean="0"/>
              <a:t>Заложены основы терроризма, возникли первые организованные сообщества, использующие террористические методы борьбы</a:t>
            </a:r>
          </a:p>
          <a:p>
            <a:endParaRPr lang="ru-RU" sz="2400" dirty="0"/>
          </a:p>
        </p:txBody>
      </p:sp>
      <p:sp>
        <p:nvSpPr>
          <p:cNvPr id="5" name="Текст 3"/>
          <p:cNvSpPr txBox="1">
            <a:spLocks/>
          </p:cNvSpPr>
          <p:nvPr/>
        </p:nvSpPr>
        <p:spPr>
          <a:xfrm>
            <a:off x="4241720" y="1143000"/>
            <a:ext cx="3667681" cy="2766060"/>
          </a:xfrm>
          <a:prstGeom prst="rect">
            <a:avLst/>
          </a:prstGeom>
          <a:ln w="28575">
            <a:solidFill>
              <a:srgbClr val="F60A0A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ru-RU" sz="2800" b="1" u="sng" dirty="0" smtClean="0"/>
              <a:t>От 40-х гг. </a:t>
            </a:r>
            <a:r>
              <a:rPr lang="en-US" sz="2800" b="1" u="sng" dirty="0" smtClean="0"/>
              <a:t>XIX </a:t>
            </a:r>
            <a:r>
              <a:rPr lang="ru-RU" sz="2800" b="1" u="sng" dirty="0" smtClean="0"/>
              <a:t>в.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ru-RU" sz="2800" b="1" u="sng" dirty="0" smtClean="0"/>
              <a:t>до 20-х гг. </a:t>
            </a:r>
            <a:r>
              <a:rPr lang="en-US" sz="2800" b="1" u="sng" dirty="0" smtClean="0"/>
              <a:t>XX</a:t>
            </a:r>
            <a:r>
              <a:rPr lang="ru-RU" sz="2800" b="1" u="sng" dirty="0" smtClean="0"/>
              <a:t> в.</a:t>
            </a:r>
          </a:p>
          <a:p>
            <a:pPr algn="ctr">
              <a:lnSpc>
                <a:spcPct val="100000"/>
              </a:lnSpc>
            </a:pPr>
            <a:r>
              <a:rPr lang="ru-RU" sz="2600" b="1" dirty="0" smtClean="0"/>
              <a:t>Выработаны основные формы и методы терроризма, под терроризм подведена террористическая база, сформировались образцы  тактики</a:t>
            </a:r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8264921" y="1143000"/>
            <a:ext cx="3764597" cy="281178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2400" b="1" u="sng" dirty="0" smtClean="0"/>
              <a:t>Начало 20-х гг. </a:t>
            </a:r>
            <a:r>
              <a:rPr lang="en-US" sz="2400" b="1" u="sng" dirty="0" smtClean="0"/>
              <a:t>XX</a:t>
            </a:r>
            <a:r>
              <a:rPr lang="ru-RU" sz="2400" b="1" u="sng" dirty="0" smtClean="0"/>
              <a:t> в. – </a:t>
            </a:r>
          </a:p>
          <a:p>
            <a:pPr algn="ctr">
              <a:spcBef>
                <a:spcPts val="0"/>
              </a:spcBef>
            </a:pPr>
            <a:r>
              <a:rPr lang="ru-RU" sz="2400" b="1" u="sng" dirty="0" smtClean="0"/>
              <a:t>конец 50-х гг. </a:t>
            </a:r>
            <a:r>
              <a:rPr lang="en-US" sz="2400" b="1" u="sng" dirty="0"/>
              <a:t>XX</a:t>
            </a:r>
            <a:r>
              <a:rPr lang="ru-RU" sz="2400" b="1" u="sng" dirty="0"/>
              <a:t> в.</a:t>
            </a:r>
            <a:endParaRPr lang="ru-RU" sz="2400" b="1" u="sng" dirty="0" smtClean="0"/>
          </a:p>
          <a:p>
            <a:pPr algn="ctr"/>
            <a:r>
              <a:rPr lang="ru-RU" sz="2200" b="1" dirty="0" smtClean="0"/>
              <a:t>Терроризм становится фактором политической жизни. Постепенный переход от индивидуального к преимущественно массовым видам терроризма. </a:t>
            </a:r>
            <a:endParaRPr lang="ru-RU" dirty="0"/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2027753" y="4114800"/>
            <a:ext cx="3701653" cy="2651760"/>
          </a:xfrm>
          <a:prstGeom prst="rect">
            <a:avLst/>
          </a:prstGeom>
          <a:ln w="28575">
            <a:solidFill>
              <a:srgbClr val="F60A0A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300"/>
              </a:spcBef>
            </a:pPr>
            <a:r>
              <a:rPr lang="ru-RU" sz="2600" b="1" u="sng" dirty="0" smtClean="0"/>
              <a:t>Начало 60-х гг. </a:t>
            </a:r>
            <a:r>
              <a:rPr lang="en-US" sz="2600" b="1" u="sng" dirty="0" smtClean="0"/>
              <a:t>XX</a:t>
            </a:r>
            <a:r>
              <a:rPr lang="ru-RU" sz="2600" b="1" u="sng" dirty="0" smtClean="0"/>
              <a:t> в. – </a:t>
            </a:r>
          </a:p>
          <a:p>
            <a:pPr algn="ctr">
              <a:lnSpc>
                <a:spcPct val="110000"/>
              </a:lnSpc>
              <a:spcBef>
                <a:spcPts val="300"/>
              </a:spcBef>
            </a:pPr>
            <a:r>
              <a:rPr lang="ru-RU" sz="2600" b="1" u="sng" dirty="0" smtClean="0"/>
              <a:t>конец 80-х гг. </a:t>
            </a:r>
            <a:r>
              <a:rPr lang="en-US" sz="2600" b="1" u="sng" dirty="0"/>
              <a:t>XX</a:t>
            </a:r>
            <a:r>
              <a:rPr lang="ru-RU" sz="2600" b="1" u="sng" dirty="0"/>
              <a:t> в.</a:t>
            </a:r>
            <a:endParaRPr lang="ru-RU" sz="2600" b="1" u="sng" dirty="0" smtClean="0"/>
          </a:p>
          <a:p>
            <a:pPr algn="ctr"/>
            <a:r>
              <a:rPr lang="ru-RU" sz="2400" b="1" dirty="0" smtClean="0"/>
              <a:t>Постепенный переход от индивидуального к массовым видам терроризма. Появляются новые методы террористической деятельности</a:t>
            </a:r>
          </a:p>
          <a:p>
            <a:endParaRPr lang="ru-RU" b="1" dirty="0"/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6075560" y="4114800"/>
            <a:ext cx="3667681" cy="265176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2400" b="1" u="sng" dirty="0" smtClean="0"/>
              <a:t>С начала 90-х гг. </a:t>
            </a:r>
            <a:r>
              <a:rPr lang="en-US" sz="2400" b="1" u="sng" dirty="0" smtClean="0"/>
              <a:t>XX</a:t>
            </a:r>
            <a:r>
              <a:rPr lang="ru-RU" sz="2400" b="1" u="sng" dirty="0" smtClean="0"/>
              <a:t> в. </a:t>
            </a:r>
          </a:p>
          <a:p>
            <a:pPr algn="ctr">
              <a:spcBef>
                <a:spcPts val="0"/>
              </a:spcBef>
            </a:pPr>
            <a:r>
              <a:rPr lang="ru-RU" sz="2400" b="1" u="sng" dirty="0" smtClean="0"/>
              <a:t>до н.в.</a:t>
            </a:r>
          </a:p>
          <a:p>
            <a:pPr algn="ctr"/>
            <a:r>
              <a:rPr lang="ru-RU" sz="2000" b="1" dirty="0" smtClean="0"/>
              <a:t>Трансформация терроризма из глобального фактора международной политики в глобальную проблемы современности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763185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288">
              <a:srgbClr val="FBD264"/>
            </a:gs>
            <a:gs pos="32000">
              <a:srgbClr val="FBD264"/>
            </a:gs>
            <a:gs pos="0">
              <a:schemeClr val="accent1">
                <a:lumMod val="5000"/>
                <a:lumOff val="95000"/>
              </a:schemeClr>
            </a:gs>
            <a:gs pos="74000">
              <a:srgbClr val="D78853"/>
            </a:gs>
            <a:gs pos="100000">
              <a:srgbClr val="D78853"/>
            </a:gs>
            <a:gs pos="91000">
              <a:srgbClr val="FBD264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520" y="210449"/>
            <a:ext cx="115062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Наиболее крупные мировые террористические организации</a:t>
            </a:r>
            <a:endParaRPr lang="ru-RU" sz="4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3360" y="1813610"/>
            <a:ext cx="10881360" cy="1356360"/>
          </a:xfrm>
        </p:spPr>
        <p:txBody>
          <a:bodyPr>
            <a:normAutofit/>
          </a:bodyPr>
          <a:lstStyle/>
          <a:p>
            <a:r>
              <a:rPr lang="ru-RU" sz="2800" b="1" dirty="0"/>
              <a:t>Террористическая организация</a:t>
            </a:r>
            <a:r>
              <a:rPr lang="ru-RU" sz="2800" dirty="0"/>
              <a:t> — организация, созданная в целях осуществления </a:t>
            </a:r>
            <a:r>
              <a:rPr lang="ru-RU" sz="2800" dirty="0" smtClean="0"/>
              <a:t>террористической деятельности или </a:t>
            </a:r>
            <a:r>
              <a:rPr lang="ru-RU" sz="2800" dirty="0"/>
              <a:t>признающая возможность использования в своей деятельности терроризма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0519" y="3203264"/>
            <a:ext cx="3244929" cy="1477328"/>
          </a:xfrm>
          <a:prstGeom prst="rect">
            <a:avLst/>
          </a:prstGeom>
          <a:noFill/>
          <a:ln w="38100">
            <a:solidFill>
              <a:srgbClr val="F60A0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ИГИЛ</a:t>
            </a:r>
          </a:p>
          <a:p>
            <a:pPr algn="ctr"/>
            <a:r>
              <a:rPr lang="ru-RU" dirty="0"/>
              <a:t>расшифровывается, как Исламское государство Ирака и Леванта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398152" y="3208776"/>
            <a:ext cx="2987040" cy="14773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Талибан</a:t>
            </a:r>
          </a:p>
          <a:p>
            <a:pPr algn="ctr"/>
            <a:r>
              <a:rPr lang="ru-RU" dirty="0"/>
              <a:t>Исламское движение, зародившееся в </a:t>
            </a:r>
            <a:r>
              <a:rPr lang="ru-RU" dirty="0" smtClean="0"/>
              <a:t>Афганистане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375574" y="3657880"/>
            <a:ext cx="3242450" cy="23698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Аль-Каида</a:t>
            </a:r>
          </a:p>
          <a:p>
            <a:pPr algn="ctr"/>
            <a:r>
              <a:rPr lang="ru-RU" dirty="0"/>
              <a:t>Одна из самых крупных ультрарадикальных международных террористических организаций ваххабитского направления ислама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0520" y="5046422"/>
            <a:ext cx="3244929" cy="14773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Боко Харам</a:t>
            </a:r>
          </a:p>
          <a:p>
            <a:pPr algn="ctr"/>
            <a:r>
              <a:rPr lang="ru-RU" dirty="0"/>
              <a:t>основана в Западной Африке и имеет тесную связь с Аль-Каидой 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398152" y="5102542"/>
            <a:ext cx="2987040" cy="14465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Харакат аш-Шабаб</a:t>
            </a:r>
          </a:p>
          <a:p>
            <a:pPr algn="ctr"/>
            <a:r>
              <a:rPr lang="ru-RU" sz="1600" dirty="0"/>
              <a:t>основана </a:t>
            </a:r>
            <a:r>
              <a:rPr lang="ru-RU" sz="1600" dirty="0" smtClean="0"/>
              <a:t>в </a:t>
            </a:r>
            <a:r>
              <a:rPr lang="ru-RU" sz="1600" dirty="0"/>
              <a:t>Восточной Африке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xmlns="" val="37243333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1070</Words>
  <Application>Microsoft Office PowerPoint</Application>
  <PresentationFormat>Произвольный</PresentationFormat>
  <Paragraphs>125</Paragraphs>
  <Slides>17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ТЕРРОРИЗМ -</vt:lpstr>
      <vt:lpstr>СОДЕРЖАНИЕ</vt:lpstr>
      <vt:lpstr>Введение</vt:lpstr>
      <vt:lpstr>Нормативная база</vt:lpstr>
      <vt:lpstr>Слайд 5</vt:lpstr>
      <vt:lpstr>Структурные элементы терроризма</vt:lpstr>
      <vt:lpstr>Причины возникновения и развития терроризма</vt:lpstr>
      <vt:lpstr>История терроризма</vt:lpstr>
      <vt:lpstr>Наиболее крупные мировые террористические организации</vt:lpstr>
      <vt:lpstr>ТЕРРОРИЗМ В РОССИИ</vt:lpstr>
      <vt:lpstr>Самые крупные террористические акты в России</vt:lpstr>
      <vt:lpstr>Самые крупные террористические акты в России</vt:lpstr>
      <vt:lpstr>Самые крупные террористические акты в России</vt:lpstr>
      <vt:lpstr>Самые крупные террористические акты в России</vt:lpstr>
      <vt:lpstr>Пропаганда террористической идеологии</vt:lpstr>
      <vt:lpstr>Противодействие идеологии терроризма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Терроризм -</dc:title>
  <dc:creator>Татьяна</dc:creator>
  <cp:lastModifiedBy>Ученик 10</cp:lastModifiedBy>
  <cp:revision>44</cp:revision>
  <dcterms:created xsi:type="dcterms:W3CDTF">2018-06-19T13:36:58Z</dcterms:created>
  <dcterms:modified xsi:type="dcterms:W3CDTF">2021-02-01T11:54:46Z</dcterms:modified>
</cp:coreProperties>
</file>