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26.11.2015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26.11.2015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71538" y="428604"/>
            <a:ext cx="8072462" cy="6072230"/>
          </a:xfrm>
        </p:spPr>
        <p:txBody>
          <a:bodyPr>
            <a:normAutofit/>
          </a:bodyPr>
          <a:lstStyle/>
          <a:p>
            <a:pPr algn="l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algn="l">
              <a:spcBef>
                <a:spcPts val="0"/>
              </a:spcBef>
            </a:pP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Очень много стран на свете, это знает каждый.</a:t>
            </a:r>
            <a:endParaRPr lang="en-US" sz="16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algn="l">
              <a:spcBef>
                <a:spcPts val="0"/>
              </a:spcBef>
            </a:pP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Кто, скажите, в странах этих самый-самый</a:t>
            </a:r>
            <a:r>
              <a:rPr lang="en-US" sz="1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важный?</a:t>
            </a:r>
          </a:p>
          <a:p>
            <a:pPr marL="0" algn="l">
              <a:spcBef>
                <a:spcPts val="0"/>
              </a:spcBef>
            </a:pP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 спешите, не пытайтесь дать ответ в один момент,</a:t>
            </a:r>
            <a:br>
              <a:rPr lang="ru-RU" sz="1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Главных много – выбирайте, там король, здесь – президент.</a:t>
            </a:r>
          </a:p>
          <a:p>
            <a:pPr marL="0" algn="l">
              <a:spcBef>
                <a:spcPts val="0"/>
              </a:spcBef>
            </a:pP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marL="0" algn="l">
              <a:spcBef>
                <a:spcPts val="0"/>
              </a:spcBef>
            </a:pP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 вождей и про царей знаем мы с пелёнок,</a:t>
            </a:r>
            <a:br>
              <a:rPr lang="ru-RU" sz="1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Но главней, нужней, важней для страны – ребёнок!</a:t>
            </a:r>
            <a:br>
              <a:rPr lang="ru-RU" sz="1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Кем он станет завтра, маленький и нежный?</a:t>
            </a:r>
            <a:br>
              <a:rPr lang="ru-RU" sz="1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Всей Земле права его – право на надежду!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Галина\Desktop\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3197008"/>
            <a:ext cx="3071801" cy="3660992"/>
          </a:xfrm>
          <a:prstGeom prst="rect">
            <a:avLst/>
          </a:prstGeom>
          <a:noFill/>
        </p:spPr>
      </p:pic>
      <p:pic>
        <p:nvPicPr>
          <p:cNvPr id="1027" name="Picture 3" descr="C:\Users\Галина\Desktop\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29256" y="3143249"/>
            <a:ext cx="3095625" cy="37147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Галина\Desktop\prava_i_obyazannosti_shkolnika_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500042"/>
            <a:ext cx="7929586" cy="6357958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6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57224" y="357166"/>
            <a:ext cx="8286776" cy="589123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endParaRPr lang="ru-RU" sz="2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20 ноября 1989 г. – «Конвенция по правам ребёнка»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международный правовой документ, определяющий права детей.</a:t>
            </a:r>
          </a:p>
          <a:p>
            <a:pPr>
              <a:buNone/>
            </a:pP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20 ноября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Всемирный день прав ребёнка.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1" name="Picture 3" descr="C:\Users\Галина\Desktop\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2786058"/>
            <a:ext cx="3071834" cy="38449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C:\Users\Галина\Desktop\Флаг-ООН-День-ООН.jpg"/>
          <p:cNvPicPr>
            <a:picLocks noChangeAspect="1" noChangeArrowheads="1"/>
          </p:cNvPicPr>
          <p:nvPr/>
        </p:nvPicPr>
        <p:blipFill>
          <a:blip r:embed="rId2">
            <a:lum bright="65000"/>
          </a:blip>
          <a:srcRect/>
          <a:stretch>
            <a:fillRect/>
          </a:stretch>
        </p:blipFill>
        <p:spPr bwMode="auto">
          <a:xfrm>
            <a:off x="1214414" y="2714620"/>
            <a:ext cx="6921432" cy="3943368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ПРАВА И ОБЯЗАННОСТИ РЕБЁНКА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1447800"/>
            <a:ext cx="7933588" cy="4800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из словаря Ожегова:  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Право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– возможность что-нибудь делать, осуществлять»</a:t>
            </a:r>
          </a:p>
          <a:p>
            <a:pPr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Организация Объединённых Наций (ООН) –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защита прав человека.</a:t>
            </a:r>
          </a:p>
          <a:p>
            <a:pPr>
              <a:buNone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285728"/>
            <a:ext cx="7933588" cy="6429420"/>
          </a:xfrm>
        </p:spPr>
        <p:txBody>
          <a:bodyPr>
            <a:normAutofit fontScale="85000" lnSpcReduction="20000"/>
          </a:bodyPr>
          <a:lstStyle/>
          <a:p>
            <a:r>
              <a:rPr lang="ru-RU" sz="3300" b="1" i="1" dirty="0" smtClean="0">
                <a:latin typeface="Times New Roman" pitchFamily="18" charset="0"/>
                <a:cs typeface="Times New Roman" pitchFamily="18" charset="0"/>
              </a:rPr>
              <a:t>Право на жизнь (жить и воспитываться в семье, насколько это возможно); </a:t>
            </a:r>
            <a:endParaRPr lang="ru-RU" sz="33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300" b="1" i="1" dirty="0" smtClean="0">
                <a:latin typeface="Times New Roman" pitchFamily="18" charset="0"/>
                <a:cs typeface="Times New Roman" pitchFamily="18" charset="0"/>
              </a:rPr>
              <a:t>Право на имя при рождении; </a:t>
            </a:r>
            <a:endParaRPr lang="ru-RU" sz="33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300" b="1" i="1" dirty="0" smtClean="0">
                <a:latin typeface="Times New Roman" pitchFamily="18" charset="0"/>
                <a:cs typeface="Times New Roman" pitchFamily="18" charset="0"/>
              </a:rPr>
              <a:t>Право на медицинскую помощь; </a:t>
            </a:r>
            <a:endParaRPr lang="ru-RU" sz="33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300" b="1" i="1" dirty="0" smtClean="0">
                <a:latin typeface="Times New Roman" pitchFamily="18" charset="0"/>
                <a:cs typeface="Times New Roman" pitchFamily="18" charset="0"/>
              </a:rPr>
              <a:t>Право на образование;</a:t>
            </a:r>
            <a:endParaRPr lang="ru-RU" sz="33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300" b="1" i="1" dirty="0" smtClean="0">
                <a:latin typeface="Times New Roman" pitchFamily="18" charset="0"/>
                <a:cs typeface="Times New Roman" pitchFamily="18" charset="0"/>
              </a:rPr>
              <a:t>Право на отдых и досуг;</a:t>
            </a:r>
            <a:endParaRPr lang="ru-RU" sz="33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300" b="1" i="1" dirty="0" smtClean="0">
                <a:latin typeface="Times New Roman" pitchFamily="18" charset="0"/>
                <a:cs typeface="Times New Roman" pitchFamily="18" charset="0"/>
              </a:rPr>
              <a:t>Право на личную жизнь;</a:t>
            </a:r>
            <a:endParaRPr lang="ru-RU" sz="33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300" b="1" i="1" dirty="0" smtClean="0">
                <a:latin typeface="Times New Roman" pitchFamily="18" charset="0"/>
                <a:cs typeface="Times New Roman" pitchFamily="18" charset="0"/>
              </a:rPr>
              <a:t>Право иметь имущество; </a:t>
            </a:r>
            <a:endParaRPr lang="ru-RU" sz="33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300" b="1" i="1" dirty="0" smtClean="0">
                <a:latin typeface="Times New Roman" pitchFamily="18" charset="0"/>
                <a:cs typeface="Times New Roman" pitchFamily="18" charset="0"/>
              </a:rPr>
              <a:t>Право свободно выражать своё мнение;</a:t>
            </a:r>
            <a:endParaRPr lang="ru-RU" sz="33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300" b="1" i="1" dirty="0" smtClean="0">
                <a:latin typeface="Times New Roman" pitchFamily="18" charset="0"/>
                <a:cs typeface="Times New Roman" pitchFamily="18" charset="0"/>
              </a:rPr>
              <a:t>Право на заботу и воспитание родителями;</a:t>
            </a:r>
            <a:endParaRPr lang="ru-RU" sz="33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300" b="1" i="1" dirty="0" smtClean="0">
                <a:latin typeface="Times New Roman" pitchFamily="18" charset="0"/>
                <a:cs typeface="Times New Roman" pitchFamily="18" charset="0"/>
              </a:rPr>
              <a:t>Право на защиту от эксплуатации;</a:t>
            </a:r>
            <a:endParaRPr lang="ru-RU" sz="33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300" b="1" i="1" dirty="0" smtClean="0">
                <a:latin typeface="Times New Roman" pitchFamily="18" charset="0"/>
                <a:cs typeface="Times New Roman" pitchFamily="18" charset="0"/>
              </a:rPr>
              <a:t>Право на всестороннее развитие и уважение человеческого достоинства;</a:t>
            </a:r>
            <a:endParaRPr lang="ru-RU" sz="33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300" b="1" i="1" dirty="0" smtClean="0">
                <a:latin typeface="Times New Roman" pitchFamily="18" charset="0"/>
                <a:cs typeface="Times New Roman" pitchFamily="18" charset="0"/>
              </a:rPr>
              <a:t>Право на неприкосновенность жилища;</a:t>
            </a:r>
            <a:endParaRPr lang="ru-RU" sz="33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300" b="1" i="1" dirty="0" smtClean="0">
                <a:latin typeface="Times New Roman" pitchFamily="18" charset="0"/>
                <a:cs typeface="Times New Roman" pitchFamily="18" charset="0"/>
              </a:rPr>
              <a:t>Право на защиту своих прав. </a:t>
            </a:r>
            <a:endParaRPr lang="ru-RU" sz="33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285728"/>
            <a:ext cx="7498080" cy="5962672"/>
          </a:xfrm>
        </p:spPr>
        <p:txBody>
          <a:bodyPr>
            <a:normAutofit/>
          </a:bodyPr>
          <a:lstStyle/>
          <a:p>
            <a:pPr marL="539496" indent="-457200">
              <a:buNone/>
            </a:pP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 Какими правами пользуются герои книг?</a:t>
            </a:r>
          </a:p>
          <a:p>
            <a:pPr marL="539496" indent="-457200">
              <a:buNone/>
            </a:pPr>
            <a:endParaRPr lang="ru-RU" sz="2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39496" indent="-45720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К. Чуковский «Айболит»;</a:t>
            </a:r>
          </a:p>
          <a:p>
            <a:pPr marL="539496" indent="-45720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А. Н. Толстой «Золотой ключик или Приключения Буратино»;</a:t>
            </a:r>
          </a:p>
          <a:p>
            <a:pPr marL="539496" indent="-45720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И. А. Крылов «Стрекоза и муравей». </a:t>
            </a:r>
          </a:p>
          <a:p>
            <a:pPr marL="539496" indent="-457200"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 descr="C:\Users\Галина\Desktop\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643182"/>
            <a:ext cx="2892421" cy="2855912"/>
          </a:xfrm>
          <a:prstGeom prst="rect">
            <a:avLst/>
          </a:prstGeom>
          <a:noFill/>
        </p:spPr>
      </p:pic>
      <p:pic>
        <p:nvPicPr>
          <p:cNvPr id="4099" name="Picture 3" descr="C:\Users\Галина\Desktop\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86050" y="3500438"/>
            <a:ext cx="3214710" cy="2286016"/>
          </a:xfrm>
          <a:prstGeom prst="rect">
            <a:avLst/>
          </a:prstGeom>
          <a:noFill/>
        </p:spPr>
      </p:pic>
      <p:pic>
        <p:nvPicPr>
          <p:cNvPr id="4100" name="Picture 4" descr="C:\Users\Галина\Desktop\6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31127" y="4571984"/>
            <a:ext cx="3112873" cy="22860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 Ответь сказочному герою, пользуясь статьями Конвенции.</a:t>
            </a:r>
            <a:r>
              <a:rPr lang="ru-RU" sz="4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2624142"/>
          </a:xfrm>
        </p:spPr>
        <p:txBody>
          <a:bodyPr>
            <a:norm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«Козлятушки-ребятушки, отоприте-ка, отворите-ка»;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«Машенька, будешь у меня жить, печку топить, кашу варить»;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«Серая Шейка, я тебя всё равно съем»;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«Герда, отдай мне свою муфту и своё хорошенькое платьице».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 descr="C:\Users\Галина\Desktop\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3929066"/>
            <a:ext cx="2693958" cy="2000264"/>
          </a:xfrm>
          <a:prstGeom prst="rect">
            <a:avLst/>
          </a:prstGeom>
          <a:noFill/>
        </p:spPr>
      </p:pic>
      <p:pic>
        <p:nvPicPr>
          <p:cNvPr id="5123" name="Picture 3" descr="C:\Users\Галина\Desktop\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57356" y="4714884"/>
            <a:ext cx="2704306" cy="1933579"/>
          </a:xfrm>
          <a:prstGeom prst="rect">
            <a:avLst/>
          </a:prstGeom>
          <a:noFill/>
        </p:spPr>
      </p:pic>
      <p:pic>
        <p:nvPicPr>
          <p:cNvPr id="5124" name="Picture 4" descr="C:\Users\Галина\Desktop\3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225005" y="4071942"/>
            <a:ext cx="1918995" cy="2571768"/>
          </a:xfrm>
          <a:prstGeom prst="rect">
            <a:avLst/>
          </a:prstGeom>
          <a:noFill/>
        </p:spPr>
      </p:pic>
      <p:pic>
        <p:nvPicPr>
          <p:cNvPr id="5125" name="Picture 5" descr="C:\Users\Галина\Desktop\4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500562" y="3714752"/>
            <a:ext cx="2714644" cy="20505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3. Викторина «Нарушение прав литературных героев»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571612"/>
            <a:ext cx="7498080" cy="4676788"/>
          </a:xfrm>
        </p:spPr>
        <p:txBody>
          <a:bodyPr>
            <a:normAutofit/>
          </a:bodyPr>
          <a:lstStyle/>
          <a:p>
            <a:pPr marL="596646" indent="-514350">
              <a:buAutoNum type="arabicPeriod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Назовите литературных героев, у который было нарушено право на жизнь.</a:t>
            </a:r>
          </a:p>
          <a:p>
            <a:pPr marL="596646" indent="-514350">
              <a:buAutoNum type="arabicPeriod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 каких литературных героев было нарушено право на отдых и досуг?</a:t>
            </a:r>
          </a:p>
          <a:p>
            <a:pPr marL="596646" indent="-514350">
              <a:buAutoNum type="arabicPeriod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Назовите литературных героев, у который было нарушено право на неприкосновенность жилища.</a:t>
            </a:r>
          </a:p>
          <a:p>
            <a:pPr marL="596646" indent="-514350">
              <a:buAutoNum type="arabicPeriod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 какой сказке нарушено право человека владеть своим имуществом?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Галина\Desktop\deti_i_roditeli.jpg"/>
          <p:cNvPicPr>
            <a:picLocks noChangeAspect="1" noChangeArrowheads="1"/>
          </p:cNvPicPr>
          <p:nvPr/>
        </p:nvPicPr>
        <p:blipFill>
          <a:blip r:embed="rId2">
            <a:lum bright="39000" contrast="-36000"/>
          </a:blip>
          <a:srcRect/>
          <a:stretch>
            <a:fillRect/>
          </a:stretch>
        </p:blipFill>
        <p:spPr bwMode="auto">
          <a:xfrm>
            <a:off x="1000100" y="500042"/>
            <a:ext cx="8143900" cy="5971058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28662" y="500042"/>
            <a:ext cx="8501122" cy="5748358"/>
          </a:xfrm>
        </p:spPr>
        <p:txBody>
          <a:bodyPr/>
          <a:lstStyle/>
          <a:p>
            <a:pPr algn="ctr">
              <a:buNone/>
            </a:pP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Обязанности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из словаря Ожегова: 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Обязанность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 круг действий, возложенных на кого-нибудь и обязательных для выполнения»</a:t>
            </a:r>
          </a:p>
          <a:p>
            <a:pPr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Слушаться родителей;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Принимать их заботу и воспитание;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Соблюдать правила поведения дома и в общественных местах;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Соблюдать правила поведения в школе.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Галина\Desktop\prava_i_obyazannosti_shkolnika_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1500150"/>
            <a:ext cx="8020733" cy="535785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Обязанности школьника</a:t>
            </a:r>
            <a:endParaRPr lang="ru-RU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142984"/>
            <a:ext cx="7498080" cy="5105416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sz="2900" i="1" dirty="0" smtClean="0">
                <a:latin typeface="Times New Roman" pitchFamily="18" charset="0"/>
                <a:cs typeface="Times New Roman" pitchFamily="18" charset="0"/>
              </a:rPr>
              <a:t>1.Добросовестно учись. </a:t>
            </a:r>
            <a:endParaRPr lang="ru-RU" sz="29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900" i="1" dirty="0" smtClean="0">
                <a:latin typeface="Times New Roman" pitchFamily="18" charset="0"/>
                <a:cs typeface="Times New Roman" pitchFamily="18" charset="0"/>
              </a:rPr>
              <a:t>2.Соблюдай дисциплину </a:t>
            </a:r>
            <a:endParaRPr lang="ru-RU" sz="29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900" i="1" dirty="0" smtClean="0">
                <a:latin typeface="Times New Roman" pitchFamily="18" charset="0"/>
                <a:cs typeface="Times New Roman" pitchFamily="18" charset="0"/>
              </a:rPr>
              <a:t>3. Не пропускай занятия без уважительной причины. </a:t>
            </a:r>
            <a:endParaRPr lang="ru-RU" sz="29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900" i="1" dirty="0" smtClean="0">
                <a:latin typeface="Times New Roman" pitchFamily="18" charset="0"/>
                <a:cs typeface="Times New Roman" pitchFamily="18" charset="0"/>
              </a:rPr>
              <a:t>4. Аккуратно веди свой дневник </a:t>
            </a:r>
            <a:endParaRPr lang="ru-RU" sz="29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900" i="1" dirty="0" smtClean="0">
                <a:latin typeface="Times New Roman" pitchFamily="18" charset="0"/>
                <a:cs typeface="Times New Roman" pitchFamily="18" charset="0"/>
              </a:rPr>
              <a:t>5.Береги школьное имущество. </a:t>
            </a:r>
            <a:endParaRPr lang="ru-RU" sz="29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900" i="1" dirty="0" smtClean="0">
                <a:latin typeface="Times New Roman" pitchFamily="18" charset="0"/>
                <a:cs typeface="Times New Roman" pitchFamily="18" charset="0"/>
              </a:rPr>
              <a:t>6.Веди активный образ жизни, участвуй в школьных мероприятиях. </a:t>
            </a:r>
            <a:endParaRPr lang="ru-RU" sz="29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900" i="1" dirty="0" smtClean="0">
                <a:latin typeface="Times New Roman" pitchFamily="18" charset="0"/>
                <a:cs typeface="Times New Roman" pitchFamily="18" charset="0"/>
              </a:rPr>
              <a:t>7.Помни, что взрослым ты становишься тогда, когда можешь самостоятельно отвечать за свои поступки. </a:t>
            </a:r>
            <a:endParaRPr lang="ru-RU" sz="29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900" i="1" dirty="0" smtClean="0">
                <a:latin typeface="Times New Roman" pitchFamily="18" charset="0"/>
                <a:cs typeface="Times New Roman" pitchFamily="18" charset="0"/>
              </a:rPr>
              <a:t>8. Если потребуется твоя помощь, не раздумывай - помоги. </a:t>
            </a:r>
            <a:endParaRPr lang="ru-RU" sz="29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900" i="1" dirty="0" smtClean="0">
                <a:latin typeface="Times New Roman" pitchFamily="18" charset="0"/>
                <a:cs typeface="Times New Roman" pitchFamily="18" charset="0"/>
              </a:rPr>
              <a:t>9. В школе ты не один, вокруг тебя твои одноклассники и учителя, имеющие такие же права, уважай их. </a:t>
            </a:r>
            <a:endParaRPr lang="ru-RU" sz="29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900" i="1" dirty="0" smtClean="0">
                <a:latin typeface="Times New Roman" pitchFamily="18" charset="0"/>
                <a:cs typeface="Times New Roman" pitchFamily="18" charset="0"/>
              </a:rPr>
              <a:t>10. Помни о своих правах, но не забывай об обязанностях.</a:t>
            </a:r>
            <a:endParaRPr lang="ru-RU" sz="29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110</TotalTime>
  <Words>435</Words>
  <PresentationFormat>Экран (4:3)</PresentationFormat>
  <Paragraphs>63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Солнцестояние</vt:lpstr>
      <vt:lpstr>Слайд 1</vt:lpstr>
      <vt:lpstr>Слайд 2</vt:lpstr>
      <vt:lpstr>ПРАВА И ОБЯЗАННОСТИ РЕБЁНКА</vt:lpstr>
      <vt:lpstr>Слайд 4</vt:lpstr>
      <vt:lpstr>Слайд 5</vt:lpstr>
      <vt:lpstr>2. Ответь сказочному герою, пользуясь статьями Конвенции. </vt:lpstr>
      <vt:lpstr>3. Викторина «Нарушение прав литературных героев»</vt:lpstr>
      <vt:lpstr>Слайд 8</vt:lpstr>
      <vt:lpstr>Обязанности школьника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Анна Валентиновна</dc:creator>
  <cp:lastModifiedBy>Анна Валентиновна</cp:lastModifiedBy>
  <cp:revision>16</cp:revision>
  <dcterms:created xsi:type="dcterms:W3CDTF">2015-11-25T15:38:37Z</dcterms:created>
  <dcterms:modified xsi:type="dcterms:W3CDTF">2015-11-26T09:47:16Z</dcterms:modified>
</cp:coreProperties>
</file>